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84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3" r:id="rId16"/>
    <p:sldId id="257" r:id="rId17"/>
    <p:sldId id="258" r:id="rId18"/>
    <p:sldId id="259" r:id="rId19"/>
    <p:sldId id="260" r:id="rId20"/>
    <p:sldId id="285" r:id="rId21"/>
    <p:sldId id="261" r:id="rId22"/>
    <p:sldId id="262" r:id="rId23"/>
    <p:sldId id="263" r:id="rId24"/>
    <p:sldId id="265" r:id="rId25"/>
    <p:sldId id="266" r:id="rId26"/>
    <p:sldId id="286" r:id="rId27"/>
    <p:sldId id="287" r:id="rId28"/>
    <p:sldId id="288" r:id="rId29"/>
    <p:sldId id="282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D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43"/>
  </p:normalViewPr>
  <p:slideViewPr>
    <p:cSldViewPr snapToGrid="0" snapToObjects="1">
      <p:cViewPr>
        <p:scale>
          <a:sx n="75" d="100"/>
          <a:sy n="75" d="100"/>
        </p:scale>
        <p:origin x="-846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F6617C-6B3E-2540-BA8F-89B3B41066EB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33DE4F2-0B33-3746-9025-145F66EE2C40}">
      <dgm:prSet custT="1"/>
      <dgm:spPr/>
      <dgm:t>
        <a:bodyPr/>
        <a:lstStyle/>
        <a:p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1 этап. Подготовительный</a:t>
          </a:r>
        </a:p>
      </dgm:t>
    </dgm:pt>
    <dgm:pt modelId="{43C557C6-2C46-C242-885A-AD8F2877DA82}" type="parTrans" cxnId="{3DA1FB8B-9368-D24E-99BB-90B7B22A9D68}">
      <dgm:prSet/>
      <dgm:spPr/>
      <dgm:t>
        <a:bodyPr/>
        <a:lstStyle/>
        <a:p>
          <a:endParaRPr lang="en-US"/>
        </a:p>
      </dgm:t>
    </dgm:pt>
    <dgm:pt modelId="{2E489AE4-1459-6640-8DC0-F0E61F7301AF}" type="sibTrans" cxnId="{3DA1FB8B-9368-D24E-99BB-90B7B22A9D68}">
      <dgm:prSet/>
      <dgm:spPr/>
      <dgm:t>
        <a:bodyPr/>
        <a:lstStyle/>
        <a:p>
          <a:endParaRPr lang="en-US"/>
        </a:p>
      </dgm:t>
    </dgm:pt>
    <dgm:pt modelId="{E8B3FABE-3058-0447-A717-8EFCCEFFE011}">
      <dgm:prSet/>
      <dgm:spPr/>
      <dgm:t>
        <a:bodyPr/>
        <a:lstStyle/>
        <a:p>
          <a:r>
            <a:rPr lang="ru-RU" dirty="0"/>
            <a:t>Подача заявок для участия в </a:t>
          </a:r>
          <a:r>
            <a:rPr lang="ru-RU" dirty="0" smtClean="0"/>
            <a:t>конкурсе до </a:t>
          </a:r>
          <a:r>
            <a:rPr lang="ru-RU" b="1" dirty="0" smtClean="0"/>
            <a:t>15.08.2019</a:t>
          </a:r>
          <a:endParaRPr lang="ru-RU" b="1" dirty="0"/>
        </a:p>
      </dgm:t>
    </dgm:pt>
    <dgm:pt modelId="{617800C9-F648-D846-8247-C7D5E23CE39F}" type="parTrans" cxnId="{4150460D-10B3-ED43-AE29-374DC95B35DA}">
      <dgm:prSet/>
      <dgm:spPr/>
      <dgm:t>
        <a:bodyPr/>
        <a:lstStyle/>
        <a:p>
          <a:endParaRPr lang="en-US"/>
        </a:p>
      </dgm:t>
    </dgm:pt>
    <dgm:pt modelId="{B76842C3-DB7A-A242-AE92-DE7CF8C5ECFF}" type="sibTrans" cxnId="{4150460D-10B3-ED43-AE29-374DC95B35DA}">
      <dgm:prSet/>
      <dgm:spPr/>
      <dgm:t>
        <a:bodyPr/>
        <a:lstStyle/>
        <a:p>
          <a:endParaRPr lang="en-US"/>
        </a:p>
      </dgm:t>
    </dgm:pt>
    <dgm:pt modelId="{8D77C2B5-4008-0D44-9488-0AC2D7DBF18C}">
      <dgm:prSet/>
      <dgm:spPr/>
      <dgm:t>
        <a:bodyPr/>
        <a:lstStyle/>
        <a:p>
          <a:r>
            <a:rPr lang="ru-RU" dirty="0"/>
            <a:t>Предоставление методических рекомендаций</a:t>
          </a:r>
        </a:p>
      </dgm:t>
    </dgm:pt>
    <dgm:pt modelId="{D105350A-DB70-5E4C-8BAC-E8366D559631}" type="parTrans" cxnId="{9F1668E4-0C13-CF4A-9BC0-19737EA55103}">
      <dgm:prSet/>
      <dgm:spPr/>
      <dgm:t>
        <a:bodyPr/>
        <a:lstStyle/>
        <a:p>
          <a:endParaRPr lang="en-US"/>
        </a:p>
      </dgm:t>
    </dgm:pt>
    <dgm:pt modelId="{742912E4-1916-694D-892E-8A3BFE050BC2}" type="sibTrans" cxnId="{9F1668E4-0C13-CF4A-9BC0-19737EA55103}">
      <dgm:prSet/>
      <dgm:spPr/>
      <dgm:t>
        <a:bodyPr/>
        <a:lstStyle/>
        <a:p>
          <a:endParaRPr lang="en-US"/>
        </a:p>
      </dgm:t>
    </dgm:pt>
    <dgm:pt modelId="{6F6C6B02-84A6-A048-8F65-337C3B65F0BE}">
      <dgm:prSet/>
      <dgm:spPr/>
      <dgm:t>
        <a:bodyPr/>
        <a:lstStyle/>
        <a:p>
          <a:r>
            <a:rPr lang="ru-RU" dirty="0"/>
            <a:t>Размещение информационных материалов в СМИ</a:t>
          </a:r>
        </a:p>
      </dgm:t>
    </dgm:pt>
    <dgm:pt modelId="{31815EF9-0BDF-4A45-A941-27BD732B07F1}" type="parTrans" cxnId="{3CACD076-A9DA-C94C-90F5-0278B38132DC}">
      <dgm:prSet/>
      <dgm:spPr/>
      <dgm:t>
        <a:bodyPr/>
        <a:lstStyle/>
        <a:p>
          <a:endParaRPr lang="en-US"/>
        </a:p>
      </dgm:t>
    </dgm:pt>
    <dgm:pt modelId="{13373154-700E-754D-9BFA-639F2F3BDE55}" type="sibTrans" cxnId="{3CACD076-A9DA-C94C-90F5-0278B38132DC}">
      <dgm:prSet/>
      <dgm:spPr/>
      <dgm:t>
        <a:bodyPr/>
        <a:lstStyle/>
        <a:p>
          <a:endParaRPr lang="en-US"/>
        </a:p>
      </dgm:t>
    </dgm:pt>
    <dgm:pt modelId="{1F0B4885-7BD1-2148-842E-794895DFCA22}">
      <dgm:prSet custT="1"/>
      <dgm:spPr/>
      <dgm:t>
        <a:bodyPr/>
        <a:lstStyle/>
        <a:p>
          <a:r>
            <a:rPr lang="ru-RU" sz="1800" b="1">
              <a:latin typeface="Arial" panose="020B0604020202020204" pitchFamily="34" charset="0"/>
              <a:cs typeface="Arial" panose="020B0604020202020204" pitchFamily="34" charset="0"/>
            </a:rPr>
            <a:t>2 этап. Отборочный</a:t>
          </a:r>
        </a:p>
      </dgm:t>
    </dgm:pt>
    <dgm:pt modelId="{17C6FC6E-76B2-A646-9149-C679476DDF91}" type="parTrans" cxnId="{DD2645AF-3177-FC45-9AD0-0C90762867C3}">
      <dgm:prSet/>
      <dgm:spPr/>
      <dgm:t>
        <a:bodyPr/>
        <a:lstStyle/>
        <a:p>
          <a:endParaRPr lang="en-US"/>
        </a:p>
      </dgm:t>
    </dgm:pt>
    <dgm:pt modelId="{29191BFC-2CD0-E34E-9A84-EC7DFBB8A882}" type="sibTrans" cxnId="{DD2645AF-3177-FC45-9AD0-0C90762867C3}">
      <dgm:prSet/>
      <dgm:spPr/>
      <dgm:t>
        <a:bodyPr/>
        <a:lstStyle/>
        <a:p>
          <a:endParaRPr lang="en-US"/>
        </a:p>
      </dgm:t>
    </dgm:pt>
    <dgm:pt modelId="{1EE5815A-CC83-394C-BD07-912CCE891721}">
      <dgm:prSet/>
      <dgm:spPr/>
      <dgm:t>
        <a:bodyPr/>
        <a:lstStyle/>
        <a:p>
          <a:r>
            <a:rPr lang="ru-RU" dirty="0"/>
            <a:t>Мини-турниры в группах </a:t>
          </a:r>
          <a:endParaRPr lang="ru-RU" dirty="0" smtClean="0"/>
        </a:p>
        <a:p>
          <a:r>
            <a:rPr lang="ru-RU" dirty="0" smtClean="0"/>
            <a:t>(</a:t>
          </a:r>
          <a:r>
            <a:rPr lang="ru-RU" dirty="0"/>
            <a:t>всего 8 групп</a:t>
          </a:r>
          <a:r>
            <a:rPr lang="ru-RU" dirty="0" smtClean="0"/>
            <a:t>) </a:t>
          </a:r>
        </a:p>
        <a:p>
          <a:r>
            <a:rPr lang="ru-RU" b="1" dirty="0" smtClean="0"/>
            <a:t>сентябрь-октябрь</a:t>
          </a:r>
          <a:endParaRPr lang="ru-RU" b="1" dirty="0"/>
        </a:p>
      </dgm:t>
    </dgm:pt>
    <dgm:pt modelId="{1BA50E5F-1BC2-2440-8566-623F6D1F6938}" type="parTrans" cxnId="{58D4A17E-0D36-8C46-873E-B2EFF27971CC}">
      <dgm:prSet/>
      <dgm:spPr/>
      <dgm:t>
        <a:bodyPr/>
        <a:lstStyle/>
        <a:p>
          <a:endParaRPr lang="en-US"/>
        </a:p>
      </dgm:t>
    </dgm:pt>
    <dgm:pt modelId="{D056F4A0-F60C-254B-BCA2-89F09EAB4B34}" type="sibTrans" cxnId="{58D4A17E-0D36-8C46-873E-B2EFF27971CC}">
      <dgm:prSet/>
      <dgm:spPr/>
      <dgm:t>
        <a:bodyPr/>
        <a:lstStyle/>
        <a:p>
          <a:endParaRPr lang="en-US"/>
        </a:p>
      </dgm:t>
    </dgm:pt>
    <dgm:pt modelId="{120F925F-1F9D-C14A-B96D-067D7E2E7930}">
      <dgm:prSet custT="1"/>
      <dgm:spPr/>
      <dgm:t>
        <a:bodyPr/>
        <a:lstStyle/>
        <a:p>
          <a:r>
            <a:rPr lang="ru-RU" sz="1800" b="1">
              <a:latin typeface="Arial" panose="020B0604020202020204" pitchFamily="34" charset="0"/>
              <a:cs typeface="Arial" panose="020B0604020202020204" pitchFamily="34" charset="0"/>
            </a:rPr>
            <a:t>3 этап. Финальный</a:t>
          </a:r>
        </a:p>
      </dgm:t>
    </dgm:pt>
    <dgm:pt modelId="{8917156C-461D-0A48-81BE-FA35B9173876}" type="parTrans" cxnId="{672A8E0A-A98B-6B47-967F-AD057C036E3B}">
      <dgm:prSet/>
      <dgm:spPr/>
      <dgm:t>
        <a:bodyPr/>
        <a:lstStyle/>
        <a:p>
          <a:endParaRPr lang="en-US"/>
        </a:p>
      </dgm:t>
    </dgm:pt>
    <dgm:pt modelId="{1CA7F842-3A3F-0245-A618-2081C94ED80E}" type="sibTrans" cxnId="{672A8E0A-A98B-6B47-967F-AD057C036E3B}">
      <dgm:prSet/>
      <dgm:spPr/>
      <dgm:t>
        <a:bodyPr/>
        <a:lstStyle/>
        <a:p>
          <a:endParaRPr lang="en-US"/>
        </a:p>
      </dgm:t>
    </dgm:pt>
    <dgm:pt modelId="{D45A650D-9617-4345-A8D0-57B0F9829620}">
      <dgm:prSet/>
      <dgm:spPr/>
      <dgm:t>
        <a:bodyPr/>
        <a:lstStyle/>
        <a:p>
          <a:r>
            <a:rPr lang="ru-RU" dirty="0"/>
            <a:t>¼</a:t>
          </a:r>
          <a:r>
            <a:rPr lang="en-US" dirty="0"/>
            <a:t> </a:t>
          </a:r>
          <a:r>
            <a:rPr lang="ru-RU" dirty="0"/>
            <a:t>финала</a:t>
          </a:r>
          <a:endParaRPr lang="en-US" dirty="0"/>
        </a:p>
        <a:p>
          <a:r>
            <a:rPr lang="ru-RU" dirty="0"/>
            <a:t>(4 игры</a:t>
          </a:r>
          <a:r>
            <a:rPr lang="ru-RU" dirty="0" smtClean="0"/>
            <a:t>)</a:t>
          </a:r>
        </a:p>
        <a:p>
          <a:r>
            <a:rPr lang="ru-RU" b="1" dirty="0" smtClean="0"/>
            <a:t>ноябрь</a:t>
          </a:r>
          <a:endParaRPr lang="ru-RU" b="1" dirty="0"/>
        </a:p>
      </dgm:t>
    </dgm:pt>
    <dgm:pt modelId="{D09D5026-6BC1-FB4C-9D75-42705D0C195C}" type="parTrans" cxnId="{6D2D8339-4445-E94E-BEEF-494E96FCB02E}">
      <dgm:prSet/>
      <dgm:spPr/>
      <dgm:t>
        <a:bodyPr/>
        <a:lstStyle/>
        <a:p>
          <a:endParaRPr lang="en-US"/>
        </a:p>
      </dgm:t>
    </dgm:pt>
    <dgm:pt modelId="{8D14DB7E-8DA7-C347-98A1-DFEB16643558}" type="sibTrans" cxnId="{6D2D8339-4445-E94E-BEEF-494E96FCB02E}">
      <dgm:prSet/>
      <dgm:spPr/>
      <dgm:t>
        <a:bodyPr/>
        <a:lstStyle/>
        <a:p>
          <a:endParaRPr lang="en-US"/>
        </a:p>
      </dgm:t>
    </dgm:pt>
    <dgm:pt modelId="{71B3360B-19EB-0842-9B87-A502A989E327}">
      <dgm:prSet/>
      <dgm:spPr/>
      <dgm:t>
        <a:bodyPr/>
        <a:lstStyle/>
        <a:p>
          <a:r>
            <a:rPr lang="en-US" dirty="0"/>
            <a:t>½ </a:t>
          </a:r>
          <a:r>
            <a:rPr lang="ru-RU" dirty="0"/>
            <a:t>финала</a:t>
          </a:r>
          <a:endParaRPr lang="en-US" dirty="0"/>
        </a:p>
        <a:p>
          <a:r>
            <a:rPr lang="ru-RU" dirty="0"/>
            <a:t>(2 игры</a:t>
          </a:r>
          <a:r>
            <a:rPr lang="ru-RU" dirty="0" smtClean="0"/>
            <a:t>)</a:t>
          </a:r>
        </a:p>
        <a:p>
          <a:r>
            <a:rPr lang="ru-RU" b="1" dirty="0" smtClean="0"/>
            <a:t>ноябрь</a:t>
          </a:r>
          <a:endParaRPr lang="ru-RU" b="1" dirty="0"/>
        </a:p>
      </dgm:t>
    </dgm:pt>
    <dgm:pt modelId="{CCBFCFFB-2AC7-D545-832E-87F56D8344A7}" type="parTrans" cxnId="{ACFBFBD7-42A5-FC45-A2A2-5C2F605C21D6}">
      <dgm:prSet/>
      <dgm:spPr/>
      <dgm:t>
        <a:bodyPr/>
        <a:lstStyle/>
        <a:p>
          <a:endParaRPr lang="en-US"/>
        </a:p>
      </dgm:t>
    </dgm:pt>
    <dgm:pt modelId="{E73E3EC0-D732-BA46-8A49-3269B3CDE873}" type="sibTrans" cxnId="{ACFBFBD7-42A5-FC45-A2A2-5C2F605C21D6}">
      <dgm:prSet/>
      <dgm:spPr/>
      <dgm:t>
        <a:bodyPr/>
        <a:lstStyle/>
        <a:p>
          <a:endParaRPr lang="en-US"/>
        </a:p>
      </dgm:t>
    </dgm:pt>
    <dgm:pt modelId="{F506D7E4-CB6D-9546-B279-2747962E495E}">
      <dgm:prSet/>
      <dgm:spPr/>
      <dgm:t>
        <a:bodyPr/>
        <a:lstStyle/>
        <a:p>
          <a:r>
            <a:rPr lang="ru-RU" dirty="0"/>
            <a:t>Финал и церемония </a:t>
          </a:r>
          <a:r>
            <a:rPr lang="ru-RU" dirty="0" smtClean="0"/>
            <a:t>награждения</a:t>
          </a:r>
        </a:p>
        <a:p>
          <a:r>
            <a:rPr lang="ru-RU" b="1" dirty="0" smtClean="0"/>
            <a:t>декабрь</a:t>
          </a:r>
          <a:endParaRPr lang="ru-RU" b="1" dirty="0"/>
        </a:p>
      </dgm:t>
    </dgm:pt>
    <dgm:pt modelId="{E16BD75A-6B69-DD45-956C-0FDCD3B61A2F}" type="parTrans" cxnId="{B4D0BDB4-1DAE-5343-A49D-27A5CB42D127}">
      <dgm:prSet/>
      <dgm:spPr/>
      <dgm:t>
        <a:bodyPr/>
        <a:lstStyle/>
        <a:p>
          <a:endParaRPr lang="en-US"/>
        </a:p>
      </dgm:t>
    </dgm:pt>
    <dgm:pt modelId="{99DA0420-7A6E-9E41-AD75-D63359EF9B20}" type="sibTrans" cxnId="{B4D0BDB4-1DAE-5343-A49D-27A5CB42D127}">
      <dgm:prSet/>
      <dgm:spPr/>
      <dgm:t>
        <a:bodyPr/>
        <a:lstStyle/>
        <a:p>
          <a:endParaRPr lang="en-US"/>
        </a:p>
      </dgm:t>
    </dgm:pt>
    <dgm:pt modelId="{9D874A5A-ADAA-3A4E-890C-9CD2AFB8D190}" type="pres">
      <dgm:prSet presAssocID="{5DF6617C-6B3E-2540-BA8F-89B3B41066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9C5CAA1-B217-154B-97C9-AA4CA38155E5}" type="pres">
      <dgm:prSet presAssocID="{333DE4F2-0B33-3746-9025-145F66EE2C40}" presName="horFlow" presStyleCnt="0"/>
      <dgm:spPr/>
    </dgm:pt>
    <dgm:pt modelId="{01189834-0CFA-6E4F-8FAC-3834971C2654}" type="pres">
      <dgm:prSet presAssocID="{333DE4F2-0B33-3746-9025-145F66EE2C40}" presName="bigChev" presStyleLbl="node1" presStyleIdx="0" presStyleCnt="3"/>
      <dgm:spPr/>
      <dgm:t>
        <a:bodyPr/>
        <a:lstStyle/>
        <a:p>
          <a:endParaRPr lang="ru-RU"/>
        </a:p>
      </dgm:t>
    </dgm:pt>
    <dgm:pt modelId="{881A704F-2888-734A-96F6-9255F0006703}" type="pres">
      <dgm:prSet presAssocID="{617800C9-F648-D846-8247-C7D5E23CE39F}" presName="parTrans" presStyleCnt="0"/>
      <dgm:spPr/>
    </dgm:pt>
    <dgm:pt modelId="{3644BA29-D044-8E44-AE65-45A9BE62A679}" type="pres">
      <dgm:prSet presAssocID="{E8B3FABE-3058-0447-A717-8EFCCEFFE011}" presName="node" presStyleLbl="align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A9D1F3-CE80-8B45-B72A-DA8D11AFAEA1}" type="pres">
      <dgm:prSet presAssocID="{B76842C3-DB7A-A242-AE92-DE7CF8C5ECFF}" presName="sibTrans" presStyleCnt="0"/>
      <dgm:spPr/>
    </dgm:pt>
    <dgm:pt modelId="{0D1E0E9D-8386-6A42-941D-594B922DF158}" type="pres">
      <dgm:prSet presAssocID="{8D77C2B5-4008-0D44-9488-0AC2D7DBF18C}" presName="node" presStyleLbl="align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4BA23-128F-9340-912E-B802545AB68A}" type="pres">
      <dgm:prSet presAssocID="{742912E4-1916-694D-892E-8A3BFE050BC2}" presName="sibTrans" presStyleCnt="0"/>
      <dgm:spPr/>
    </dgm:pt>
    <dgm:pt modelId="{412E1AA9-0190-304B-9495-07611E5E7FF8}" type="pres">
      <dgm:prSet presAssocID="{6F6C6B02-84A6-A048-8F65-337C3B65F0BE}" presName="node" presStyleLbl="align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EF77A-3176-0449-B67C-A7AF5E3B599A}" type="pres">
      <dgm:prSet presAssocID="{333DE4F2-0B33-3746-9025-145F66EE2C40}" presName="vSp" presStyleCnt="0"/>
      <dgm:spPr/>
    </dgm:pt>
    <dgm:pt modelId="{B1CDF00C-F1D8-8E43-8761-E91476C9E858}" type="pres">
      <dgm:prSet presAssocID="{1F0B4885-7BD1-2148-842E-794895DFCA22}" presName="horFlow" presStyleCnt="0"/>
      <dgm:spPr/>
    </dgm:pt>
    <dgm:pt modelId="{021D39F7-C0E6-B249-BB1C-5496FF2E2E00}" type="pres">
      <dgm:prSet presAssocID="{1F0B4885-7BD1-2148-842E-794895DFCA22}" presName="bigChev" presStyleLbl="node1" presStyleIdx="1" presStyleCnt="3"/>
      <dgm:spPr/>
      <dgm:t>
        <a:bodyPr/>
        <a:lstStyle/>
        <a:p>
          <a:endParaRPr lang="ru-RU"/>
        </a:p>
      </dgm:t>
    </dgm:pt>
    <dgm:pt modelId="{1C35F57F-D068-FC49-ADBA-49A66203280D}" type="pres">
      <dgm:prSet presAssocID="{1BA50E5F-1BC2-2440-8566-623F6D1F6938}" presName="parTrans" presStyleCnt="0"/>
      <dgm:spPr/>
    </dgm:pt>
    <dgm:pt modelId="{0B01F52A-8123-7246-A46B-55DDD5407988}" type="pres">
      <dgm:prSet presAssocID="{1EE5815A-CC83-394C-BD07-912CCE891721}" presName="node" presStyleLbl="align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E5CF3-803D-884D-A01C-5DE5814C1C50}" type="pres">
      <dgm:prSet presAssocID="{1F0B4885-7BD1-2148-842E-794895DFCA22}" presName="vSp" presStyleCnt="0"/>
      <dgm:spPr/>
    </dgm:pt>
    <dgm:pt modelId="{D7B90A98-34E0-6845-9EC7-84D0013F7063}" type="pres">
      <dgm:prSet presAssocID="{120F925F-1F9D-C14A-B96D-067D7E2E7930}" presName="horFlow" presStyleCnt="0"/>
      <dgm:spPr/>
    </dgm:pt>
    <dgm:pt modelId="{DBA0E55C-C334-E548-8BD4-8506A642AA97}" type="pres">
      <dgm:prSet presAssocID="{120F925F-1F9D-C14A-B96D-067D7E2E7930}" presName="bigChev" presStyleLbl="node1" presStyleIdx="2" presStyleCnt="3"/>
      <dgm:spPr/>
      <dgm:t>
        <a:bodyPr/>
        <a:lstStyle/>
        <a:p>
          <a:endParaRPr lang="ru-RU"/>
        </a:p>
      </dgm:t>
    </dgm:pt>
    <dgm:pt modelId="{94B939FE-FD05-1A46-AF54-4B7D65A6B1C0}" type="pres">
      <dgm:prSet presAssocID="{D09D5026-6BC1-FB4C-9D75-42705D0C195C}" presName="parTrans" presStyleCnt="0"/>
      <dgm:spPr/>
    </dgm:pt>
    <dgm:pt modelId="{4DFC6FB7-AC14-0B41-BB63-05A4FC913F9C}" type="pres">
      <dgm:prSet presAssocID="{D45A650D-9617-4345-A8D0-57B0F9829620}" presName="node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46B72B-7749-DD4F-A240-8F7951132208}" type="pres">
      <dgm:prSet presAssocID="{8D14DB7E-8DA7-C347-98A1-DFEB16643558}" presName="sibTrans" presStyleCnt="0"/>
      <dgm:spPr/>
    </dgm:pt>
    <dgm:pt modelId="{3136F3E9-F8BA-034F-A2CF-5A9FDA21EA47}" type="pres">
      <dgm:prSet presAssocID="{71B3360B-19EB-0842-9B87-A502A989E327}" presName="node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07AE8-2F2D-6B4A-AFC5-50D220B16E15}" type="pres">
      <dgm:prSet presAssocID="{E73E3EC0-D732-BA46-8A49-3269B3CDE873}" presName="sibTrans" presStyleCnt="0"/>
      <dgm:spPr/>
    </dgm:pt>
    <dgm:pt modelId="{2DECAC9F-20E7-354C-BF95-899B6C31205E}" type="pres">
      <dgm:prSet presAssocID="{F506D7E4-CB6D-9546-B279-2747962E495E}" presName="node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2645AF-3177-FC45-9AD0-0C90762867C3}" srcId="{5DF6617C-6B3E-2540-BA8F-89B3B41066EB}" destId="{1F0B4885-7BD1-2148-842E-794895DFCA22}" srcOrd="1" destOrd="0" parTransId="{17C6FC6E-76B2-A646-9149-C679476DDF91}" sibTransId="{29191BFC-2CD0-E34E-9A84-EC7DFBB8A882}"/>
    <dgm:cxn modelId="{B4D0BDB4-1DAE-5343-A49D-27A5CB42D127}" srcId="{120F925F-1F9D-C14A-B96D-067D7E2E7930}" destId="{F506D7E4-CB6D-9546-B279-2747962E495E}" srcOrd="2" destOrd="0" parTransId="{E16BD75A-6B69-DD45-956C-0FDCD3B61A2F}" sibTransId="{99DA0420-7A6E-9E41-AD75-D63359EF9B20}"/>
    <dgm:cxn modelId="{3DA1FB8B-9368-D24E-99BB-90B7B22A9D68}" srcId="{5DF6617C-6B3E-2540-BA8F-89B3B41066EB}" destId="{333DE4F2-0B33-3746-9025-145F66EE2C40}" srcOrd="0" destOrd="0" parTransId="{43C557C6-2C46-C242-885A-AD8F2877DA82}" sibTransId="{2E489AE4-1459-6640-8DC0-F0E61F7301AF}"/>
    <dgm:cxn modelId="{72E90D0C-F266-A34B-A181-688A8370C782}" type="presOf" srcId="{333DE4F2-0B33-3746-9025-145F66EE2C40}" destId="{01189834-0CFA-6E4F-8FAC-3834971C2654}" srcOrd="0" destOrd="0" presId="urn:microsoft.com/office/officeart/2005/8/layout/lProcess3"/>
    <dgm:cxn modelId="{E0B30F9C-58FE-C043-A7C2-F758AE2C30F9}" type="presOf" srcId="{5DF6617C-6B3E-2540-BA8F-89B3B41066EB}" destId="{9D874A5A-ADAA-3A4E-890C-9CD2AFB8D190}" srcOrd="0" destOrd="0" presId="urn:microsoft.com/office/officeart/2005/8/layout/lProcess3"/>
    <dgm:cxn modelId="{AF4B819B-C546-F54E-8DE2-9E491EA9BC7D}" type="presOf" srcId="{1EE5815A-CC83-394C-BD07-912CCE891721}" destId="{0B01F52A-8123-7246-A46B-55DDD5407988}" srcOrd="0" destOrd="0" presId="urn:microsoft.com/office/officeart/2005/8/layout/lProcess3"/>
    <dgm:cxn modelId="{261E08BA-957C-2749-8577-BE84DED9C0AD}" type="presOf" srcId="{D45A650D-9617-4345-A8D0-57B0F9829620}" destId="{4DFC6FB7-AC14-0B41-BB63-05A4FC913F9C}" srcOrd="0" destOrd="0" presId="urn:microsoft.com/office/officeart/2005/8/layout/lProcess3"/>
    <dgm:cxn modelId="{672A8E0A-A98B-6B47-967F-AD057C036E3B}" srcId="{5DF6617C-6B3E-2540-BA8F-89B3B41066EB}" destId="{120F925F-1F9D-C14A-B96D-067D7E2E7930}" srcOrd="2" destOrd="0" parTransId="{8917156C-461D-0A48-81BE-FA35B9173876}" sibTransId="{1CA7F842-3A3F-0245-A618-2081C94ED80E}"/>
    <dgm:cxn modelId="{3CACD076-A9DA-C94C-90F5-0278B38132DC}" srcId="{333DE4F2-0B33-3746-9025-145F66EE2C40}" destId="{6F6C6B02-84A6-A048-8F65-337C3B65F0BE}" srcOrd="2" destOrd="0" parTransId="{31815EF9-0BDF-4A45-A941-27BD732B07F1}" sibTransId="{13373154-700E-754D-9BFA-639F2F3BDE55}"/>
    <dgm:cxn modelId="{49EF6991-4CC7-9F4C-8872-98E3AA2D8EC0}" type="presOf" srcId="{120F925F-1F9D-C14A-B96D-067D7E2E7930}" destId="{DBA0E55C-C334-E548-8BD4-8506A642AA97}" srcOrd="0" destOrd="0" presId="urn:microsoft.com/office/officeart/2005/8/layout/lProcess3"/>
    <dgm:cxn modelId="{6D2D8339-4445-E94E-BEEF-494E96FCB02E}" srcId="{120F925F-1F9D-C14A-B96D-067D7E2E7930}" destId="{D45A650D-9617-4345-A8D0-57B0F9829620}" srcOrd="0" destOrd="0" parTransId="{D09D5026-6BC1-FB4C-9D75-42705D0C195C}" sibTransId="{8D14DB7E-8DA7-C347-98A1-DFEB16643558}"/>
    <dgm:cxn modelId="{9F1668E4-0C13-CF4A-9BC0-19737EA55103}" srcId="{333DE4F2-0B33-3746-9025-145F66EE2C40}" destId="{8D77C2B5-4008-0D44-9488-0AC2D7DBF18C}" srcOrd="1" destOrd="0" parTransId="{D105350A-DB70-5E4C-8BAC-E8366D559631}" sibTransId="{742912E4-1916-694D-892E-8A3BFE050BC2}"/>
    <dgm:cxn modelId="{E129D14E-AE89-6742-A20C-B82EA1A40849}" type="presOf" srcId="{71B3360B-19EB-0842-9B87-A502A989E327}" destId="{3136F3E9-F8BA-034F-A2CF-5A9FDA21EA47}" srcOrd="0" destOrd="0" presId="urn:microsoft.com/office/officeart/2005/8/layout/lProcess3"/>
    <dgm:cxn modelId="{2632E92C-E4C1-1E4F-B964-7A4DAD91B0BB}" type="presOf" srcId="{8D77C2B5-4008-0D44-9488-0AC2D7DBF18C}" destId="{0D1E0E9D-8386-6A42-941D-594B922DF158}" srcOrd="0" destOrd="0" presId="urn:microsoft.com/office/officeart/2005/8/layout/lProcess3"/>
    <dgm:cxn modelId="{FC77E347-28A9-F94D-9499-CF27D5E7E4B4}" type="presOf" srcId="{6F6C6B02-84A6-A048-8F65-337C3B65F0BE}" destId="{412E1AA9-0190-304B-9495-07611E5E7FF8}" srcOrd="0" destOrd="0" presId="urn:microsoft.com/office/officeart/2005/8/layout/lProcess3"/>
    <dgm:cxn modelId="{20719CE6-758C-EC4E-B1BC-F6D85239D168}" type="presOf" srcId="{F506D7E4-CB6D-9546-B279-2747962E495E}" destId="{2DECAC9F-20E7-354C-BF95-899B6C31205E}" srcOrd="0" destOrd="0" presId="urn:microsoft.com/office/officeart/2005/8/layout/lProcess3"/>
    <dgm:cxn modelId="{58D4A17E-0D36-8C46-873E-B2EFF27971CC}" srcId="{1F0B4885-7BD1-2148-842E-794895DFCA22}" destId="{1EE5815A-CC83-394C-BD07-912CCE891721}" srcOrd="0" destOrd="0" parTransId="{1BA50E5F-1BC2-2440-8566-623F6D1F6938}" sibTransId="{D056F4A0-F60C-254B-BCA2-89F09EAB4B34}"/>
    <dgm:cxn modelId="{ACFBFBD7-42A5-FC45-A2A2-5C2F605C21D6}" srcId="{120F925F-1F9D-C14A-B96D-067D7E2E7930}" destId="{71B3360B-19EB-0842-9B87-A502A989E327}" srcOrd="1" destOrd="0" parTransId="{CCBFCFFB-2AC7-D545-832E-87F56D8344A7}" sibTransId="{E73E3EC0-D732-BA46-8A49-3269B3CDE873}"/>
    <dgm:cxn modelId="{4150460D-10B3-ED43-AE29-374DC95B35DA}" srcId="{333DE4F2-0B33-3746-9025-145F66EE2C40}" destId="{E8B3FABE-3058-0447-A717-8EFCCEFFE011}" srcOrd="0" destOrd="0" parTransId="{617800C9-F648-D846-8247-C7D5E23CE39F}" sibTransId="{B76842C3-DB7A-A242-AE92-DE7CF8C5ECFF}"/>
    <dgm:cxn modelId="{74E44479-DEAD-7C4C-B974-AFD1DA3792F3}" type="presOf" srcId="{1F0B4885-7BD1-2148-842E-794895DFCA22}" destId="{021D39F7-C0E6-B249-BB1C-5496FF2E2E00}" srcOrd="0" destOrd="0" presId="urn:microsoft.com/office/officeart/2005/8/layout/lProcess3"/>
    <dgm:cxn modelId="{BF20F68B-3313-B345-8BF2-DDFBC0C7D132}" type="presOf" srcId="{E8B3FABE-3058-0447-A717-8EFCCEFFE011}" destId="{3644BA29-D044-8E44-AE65-45A9BE62A679}" srcOrd="0" destOrd="0" presId="urn:microsoft.com/office/officeart/2005/8/layout/lProcess3"/>
    <dgm:cxn modelId="{386D9DE9-B9FA-8F47-951E-19B86D0BFEA3}" type="presParOf" srcId="{9D874A5A-ADAA-3A4E-890C-9CD2AFB8D190}" destId="{69C5CAA1-B217-154B-97C9-AA4CA38155E5}" srcOrd="0" destOrd="0" presId="urn:microsoft.com/office/officeart/2005/8/layout/lProcess3"/>
    <dgm:cxn modelId="{DBBC0FE5-8F0E-3C44-97CB-8C759A71792B}" type="presParOf" srcId="{69C5CAA1-B217-154B-97C9-AA4CA38155E5}" destId="{01189834-0CFA-6E4F-8FAC-3834971C2654}" srcOrd="0" destOrd="0" presId="urn:microsoft.com/office/officeart/2005/8/layout/lProcess3"/>
    <dgm:cxn modelId="{F0877397-B706-2E48-BB42-9638DA88EBA5}" type="presParOf" srcId="{69C5CAA1-B217-154B-97C9-AA4CA38155E5}" destId="{881A704F-2888-734A-96F6-9255F0006703}" srcOrd="1" destOrd="0" presId="urn:microsoft.com/office/officeart/2005/8/layout/lProcess3"/>
    <dgm:cxn modelId="{68FA49B1-4C8D-A347-8000-53850A35AC9E}" type="presParOf" srcId="{69C5CAA1-B217-154B-97C9-AA4CA38155E5}" destId="{3644BA29-D044-8E44-AE65-45A9BE62A679}" srcOrd="2" destOrd="0" presId="urn:microsoft.com/office/officeart/2005/8/layout/lProcess3"/>
    <dgm:cxn modelId="{5CB89C93-61A2-B447-ACC6-9EFD55277BCF}" type="presParOf" srcId="{69C5CAA1-B217-154B-97C9-AA4CA38155E5}" destId="{99A9D1F3-CE80-8B45-B72A-DA8D11AFAEA1}" srcOrd="3" destOrd="0" presId="urn:microsoft.com/office/officeart/2005/8/layout/lProcess3"/>
    <dgm:cxn modelId="{3AC99493-F016-E744-8499-A4D8C84D5C55}" type="presParOf" srcId="{69C5CAA1-B217-154B-97C9-AA4CA38155E5}" destId="{0D1E0E9D-8386-6A42-941D-594B922DF158}" srcOrd="4" destOrd="0" presId="urn:microsoft.com/office/officeart/2005/8/layout/lProcess3"/>
    <dgm:cxn modelId="{A628AD46-4091-094B-AA4E-E84BEA3C2809}" type="presParOf" srcId="{69C5CAA1-B217-154B-97C9-AA4CA38155E5}" destId="{23D4BA23-128F-9340-912E-B802545AB68A}" srcOrd="5" destOrd="0" presId="urn:microsoft.com/office/officeart/2005/8/layout/lProcess3"/>
    <dgm:cxn modelId="{FEFAEBF6-BEFE-5B49-81E6-8172E4CBD13A}" type="presParOf" srcId="{69C5CAA1-B217-154B-97C9-AA4CA38155E5}" destId="{412E1AA9-0190-304B-9495-07611E5E7FF8}" srcOrd="6" destOrd="0" presId="urn:microsoft.com/office/officeart/2005/8/layout/lProcess3"/>
    <dgm:cxn modelId="{5D4F2408-FBDE-8B4F-8ED3-C6C103E14C2D}" type="presParOf" srcId="{9D874A5A-ADAA-3A4E-890C-9CD2AFB8D190}" destId="{10AEF77A-3176-0449-B67C-A7AF5E3B599A}" srcOrd="1" destOrd="0" presId="urn:microsoft.com/office/officeart/2005/8/layout/lProcess3"/>
    <dgm:cxn modelId="{B3D73261-0B8A-9447-9293-C1896C375474}" type="presParOf" srcId="{9D874A5A-ADAA-3A4E-890C-9CD2AFB8D190}" destId="{B1CDF00C-F1D8-8E43-8761-E91476C9E858}" srcOrd="2" destOrd="0" presId="urn:microsoft.com/office/officeart/2005/8/layout/lProcess3"/>
    <dgm:cxn modelId="{23083942-E16A-2E4C-BB02-EA8A7EE6BC8D}" type="presParOf" srcId="{B1CDF00C-F1D8-8E43-8761-E91476C9E858}" destId="{021D39F7-C0E6-B249-BB1C-5496FF2E2E00}" srcOrd="0" destOrd="0" presId="urn:microsoft.com/office/officeart/2005/8/layout/lProcess3"/>
    <dgm:cxn modelId="{71F0DF20-DB8E-B84C-B717-268018A9DB24}" type="presParOf" srcId="{B1CDF00C-F1D8-8E43-8761-E91476C9E858}" destId="{1C35F57F-D068-FC49-ADBA-49A66203280D}" srcOrd="1" destOrd="0" presId="urn:microsoft.com/office/officeart/2005/8/layout/lProcess3"/>
    <dgm:cxn modelId="{964B05FC-4F6B-2847-89EA-FAA6EFFE1A54}" type="presParOf" srcId="{B1CDF00C-F1D8-8E43-8761-E91476C9E858}" destId="{0B01F52A-8123-7246-A46B-55DDD5407988}" srcOrd="2" destOrd="0" presId="urn:microsoft.com/office/officeart/2005/8/layout/lProcess3"/>
    <dgm:cxn modelId="{8971BF37-EC96-C343-A7F7-B0213EFBE474}" type="presParOf" srcId="{9D874A5A-ADAA-3A4E-890C-9CD2AFB8D190}" destId="{692E5CF3-803D-884D-A01C-5DE5814C1C50}" srcOrd="3" destOrd="0" presId="urn:microsoft.com/office/officeart/2005/8/layout/lProcess3"/>
    <dgm:cxn modelId="{A66C7A58-9191-144D-A964-47992C99611E}" type="presParOf" srcId="{9D874A5A-ADAA-3A4E-890C-9CD2AFB8D190}" destId="{D7B90A98-34E0-6845-9EC7-84D0013F7063}" srcOrd="4" destOrd="0" presId="urn:microsoft.com/office/officeart/2005/8/layout/lProcess3"/>
    <dgm:cxn modelId="{BEE31664-C2A2-3F4C-B639-D51527189274}" type="presParOf" srcId="{D7B90A98-34E0-6845-9EC7-84D0013F7063}" destId="{DBA0E55C-C334-E548-8BD4-8506A642AA97}" srcOrd="0" destOrd="0" presId="urn:microsoft.com/office/officeart/2005/8/layout/lProcess3"/>
    <dgm:cxn modelId="{C72CF5A4-4A0A-ED4E-9E5A-3AB9D61DC981}" type="presParOf" srcId="{D7B90A98-34E0-6845-9EC7-84D0013F7063}" destId="{94B939FE-FD05-1A46-AF54-4B7D65A6B1C0}" srcOrd="1" destOrd="0" presId="urn:microsoft.com/office/officeart/2005/8/layout/lProcess3"/>
    <dgm:cxn modelId="{B8EFF787-7FFE-C043-9C33-AC8588EE6868}" type="presParOf" srcId="{D7B90A98-34E0-6845-9EC7-84D0013F7063}" destId="{4DFC6FB7-AC14-0B41-BB63-05A4FC913F9C}" srcOrd="2" destOrd="0" presId="urn:microsoft.com/office/officeart/2005/8/layout/lProcess3"/>
    <dgm:cxn modelId="{A13EEE24-0012-B346-BDCF-B4625CA619BB}" type="presParOf" srcId="{D7B90A98-34E0-6845-9EC7-84D0013F7063}" destId="{8746B72B-7749-DD4F-A240-8F7951132208}" srcOrd="3" destOrd="0" presId="urn:microsoft.com/office/officeart/2005/8/layout/lProcess3"/>
    <dgm:cxn modelId="{3F10199D-BE8D-8C48-BFB9-06FE2F50A8AC}" type="presParOf" srcId="{D7B90A98-34E0-6845-9EC7-84D0013F7063}" destId="{3136F3E9-F8BA-034F-A2CF-5A9FDA21EA47}" srcOrd="4" destOrd="0" presId="urn:microsoft.com/office/officeart/2005/8/layout/lProcess3"/>
    <dgm:cxn modelId="{F9CA39D5-8AB6-7B44-BC08-F1D282CA1C8C}" type="presParOf" srcId="{D7B90A98-34E0-6845-9EC7-84D0013F7063}" destId="{1AD07AE8-2F2D-6B4A-AFC5-50D220B16E15}" srcOrd="5" destOrd="0" presId="urn:microsoft.com/office/officeart/2005/8/layout/lProcess3"/>
    <dgm:cxn modelId="{DEC708DA-44F1-7C45-B4FE-6F3346B8073E}" type="presParOf" srcId="{D7B90A98-34E0-6845-9EC7-84D0013F7063}" destId="{2DECAC9F-20E7-354C-BF95-899B6C31205E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189834-0CFA-6E4F-8FAC-3834971C2654}">
      <dsp:nvSpPr>
        <dsp:cNvPr id="0" name=""/>
        <dsp:cNvSpPr/>
      </dsp:nvSpPr>
      <dsp:spPr>
        <a:xfrm>
          <a:off x="78810" y="3129"/>
          <a:ext cx="3311797" cy="132471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1 этап. Подготовительный</a:t>
          </a:r>
        </a:p>
      </dsp:txBody>
      <dsp:txXfrm>
        <a:off x="78810" y="3129"/>
        <a:ext cx="3311797" cy="1324719"/>
      </dsp:txXfrm>
    </dsp:sp>
    <dsp:sp modelId="{3644BA29-D044-8E44-AE65-45A9BE62A679}">
      <dsp:nvSpPr>
        <dsp:cNvPr id="0" name=""/>
        <dsp:cNvSpPr/>
      </dsp:nvSpPr>
      <dsp:spPr>
        <a:xfrm>
          <a:off x="2960074" y="115730"/>
          <a:ext cx="2748792" cy="1099516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Подача заявок для участия в </a:t>
          </a:r>
          <a:r>
            <a:rPr lang="ru-RU" sz="1600" kern="1200" dirty="0" smtClean="0"/>
            <a:t>конкурсе до </a:t>
          </a:r>
          <a:r>
            <a:rPr lang="ru-RU" sz="1600" b="1" kern="1200" dirty="0" smtClean="0"/>
            <a:t>15.08.2019</a:t>
          </a:r>
          <a:endParaRPr lang="ru-RU" sz="1600" b="1" kern="1200" dirty="0"/>
        </a:p>
      </dsp:txBody>
      <dsp:txXfrm>
        <a:off x="2960074" y="115730"/>
        <a:ext cx="2748792" cy="1099516"/>
      </dsp:txXfrm>
    </dsp:sp>
    <dsp:sp modelId="{0D1E0E9D-8386-6A42-941D-594B922DF158}">
      <dsp:nvSpPr>
        <dsp:cNvPr id="0" name=""/>
        <dsp:cNvSpPr/>
      </dsp:nvSpPr>
      <dsp:spPr>
        <a:xfrm>
          <a:off x="5324035" y="115730"/>
          <a:ext cx="2748792" cy="1099516"/>
        </a:xfrm>
        <a:prstGeom prst="chevron">
          <a:avLst/>
        </a:prstGeom>
        <a:solidFill>
          <a:schemeClr val="accent5">
            <a:tint val="40000"/>
            <a:alpha val="90000"/>
            <a:hueOff val="-1123294"/>
            <a:satOff val="-3805"/>
            <a:lumOff val="-48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123294"/>
              <a:satOff val="-3805"/>
              <a:lumOff val="-4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Предоставление методических рекомендаций</a:t>
          </a:r>
        </a:p>
      </dsp:txBody>
      <dsp:txXfrm>
        <a:off x="5324035" y="115730"/>
        <a:ext cx="2748792" cy="1099516"/>
      </dsp:txXfrm>
    </dsp:sp>
    <dsp:sp modelId="{412E1AA9-0190-304B-9495-07611E5E7FF8}">
      <dsp:nvSpPr>
        <dsp:cNvPr id="0" name=""/>
        <dsp:cNvSpPr/>
      </dsp:nvSpPr>
      <dsp:spPr>
        <a:xfrm>
          <a:off x="7687997" y="115730"/>
          <a:ext cx="2748792" cy="1099516"/>
        </a:xfrm>
        <a:prstGeom prst="chevron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Размещение информационных материалов в СМИ</a:t>
          </a:r>
        </a:p>
      </dsp:txBody>
      <dsp:txXfrm>
        <a:off x="7687997" y="115730"/>
        <a:ext cx="2748792" cy="1099516"/>
      </dsp:txXfrm>
    </dsp:sp>
    <dsp:sp modelId="{021D39F7-C0E6-B249-BB1C-5496FF2E2E00}">
      <dsp:nvSpPr>
        <dsp:cNvPr id="0" name=""/>
        <dsp:cNvSpPr/>
      </dsp:nvSpPr>
      <dsp:spPr>
        <a:xfrm>
          <a:off x="78810" y="1513309"/>
          <a:ext cx="3311797" cy="1324719"/>
        </a:xfrm>
        <a:prstGeom prst="chevron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>
              <a:latin typeface="Arial" panose="020B0604020202020204" pitchFamily="34" charset="0"/>
              <a:cs typeface="Arial" panose="020B0604020202020204" pitchFamily="34" charset="0"/>
            </a:rPr>
            <a:t>2 этап. Отборочный</a:t>
          </a:r>
        </a:p>
      </dsp:txBody>
      <dsp:txXfrm>
        <a:off x="78810" y="1513309"/>
        <a:ext cx="3311797" cy="1324719"/>
      </dsp:txXfrm>
    </dsp:sp>
    <dsp:sp modelId="{0B01F52A-8123-7246-A46B-55DDD5407988}">
      <dsp:nvSpPr>
        <dsp:cNvPr id="0" name=""/>
        <dsp:cNvSpPr/>
      </dsp:nvSpPr>
      <dsp:spPr>
        <a:xfrm>
          <a:off x="2960074" y="1625910"/>
          <a:ext cx="2748792" cy="1099516"/>
        </a:xfrm>
        <a:prstGeom prst="chevron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Мини-турниры в группах </a:t>
          </a:r>
          <a:endParaRPr lang="ru-RU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(</a:t>
          </a:r>
          <a:r>
            <a:rPr lang="ru-RU" sz="1600" kern="1200" dirty="0"/>
            <a:t>всего 8 групп</a:t>
          </a:r>
          <a:r>
            <a:rPr lang="ru-RU" sz="1600" kern="1200" dirty="0" smtClean="0"/>
            <a:t>)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сентябрь-октябрь</a:t>
          </a:r>
          <a:endParaRPr lang="ru-RU" sz="1600" b="1" kern="1200" dirty="0"/>
        </a:p>
      </dsp:txBody>
      <dsp:txXfrm>
        <a:off x="2960074" y="1625910"/>
        <a:ext cx="2748792" cy="1099516"/>
      </dsp:txXfrm>
    </dsp:sp>
    <dsp:sp modelId="{DBA0E55C-C334-E548-8BD4-8506A642AA97}">
      <dsp:nvSpPr>
        <dsp:cNvPr id="0" name=""/>
        <dsp:cNvSpPr/>
      </dsp:nvSpPr>
      <dsp:spPr>
        <a:xfrm>
          <a:off x="78810" y="3023489"/>
          <a:ext cx="3311797" cy="1324719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>
              <a:latin typeface="Arial" panose="020B0604020202020204" pitchFamily="34" charset="0"/>
              <a:cs typeface="Arial" panose="020B0604020202020204" pitchFamily="34" charset="0"/>
            </a:rPr>
            <a:t>3 этап. Финальный</a:t>
          </a:r>
        </a:p>
      </dsp:txBody>
      <dsp:txXfrm>
        <a:off x="78810" y="3023489"/>
        <a:ext cx="3311797" cy="1324719"/>
      </dsp:txXfrm>
    </dsp:sp>
    <dsp:sp modelId="{4DFC6FB7-AC14-0B41-BB63-05A4FC913F9C}">
      <dsp:nvSpPr>
        <dsp:cNvPr id="0" name=""/>
        <dsp:cNvSpPr/>
      </dsp:nvSpPr>
      <dsp:spPr>
        <a:xfrm>
          <a:off x="2960074" y="3136090"/>
          <a:ext cx="2748792" cy="1099516"/>
        </a:xfrm>
        <a:prstGeom prst="chevron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¼</a:t>
          </a:r>
          <a:r>
            <a:rPr lang="en-US" sz="1600" kern="1200" dirty="0"/>
            <a:t> </a:t>
          </a:r>
          <a:r>
            <a:rPr lang="ru-RU" sz="1600" kern="1200" dirty="0"/>
            <a:t>финала</a:t>
          </a:r>
          <a:endParaRPr lang="en-US" sz="16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(4 игры</a:t>
          </a:r>
          <a:r>
            <a:rPr lang="ru-RU" sz="1600" kern="1200" dirty="0" smtClean="0"/>
            <a:t>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ноябрь</a:t>
          </a:r>
          <a:endParaRPr lang="ru-RU" sz="1600" b="1" kern="1200" dirty="0"/>
        </a:p>
      </dsp:txBody>
      <dsp:txXfrm>
        <a:off x="2960074" y="3136090"/>
        <a:ext cx="2748792" cy="1099516"/>
      </dsp:txXfrm>
    </dsp:sp>
    <dsp:sp modelId="{3136F3E9-F8BA-034F-A2CF-5A9FDA21EA47}">
      <dsp:nvSpPr>
        <dsp:cNvPr id="0" name=""/>
        <dsp:cNvSpPr/>
      </dsp:nvSpPr>
      <dsp:spPr>
        <a:xfrm>
          <a:off x="5324035" y="3136090"/>
          <a:ext cx="2748792" cy="1099516"/>
        </a:xfrm>
        <a:prstGeom prst="chevron">
          <a:avLst/>
        </a:prstGeom>
        <a:solidFill>
          <a:schemeClr val="accent5">
            <a:tint val="40000"/>
            <a:alpha val="90000"/>
            <a:hueOff val="-5616468"/>
            <a:satOff val="-19027"/>
            <a:lumOff val="-244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616468"/>
              <a:satOff val="-19027"/>
              <a:lumOff val="-24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½ </a:t>
          </a:r>
          <a:r>
            <a:rPr lang="ru-RU" sz="1600" kern="1200" dirty="0"/>
            <a:t>финала</a:t>
          </a:r>
          <a:endParaRPr lang="en-US" sz="16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(2 игры</a:t>
          </a:r>
          <a:r>
            <a:rPr lang="ru-RU" sz="1600" kern="1200" dirty="0" smtClean="0"/>
            <a:t>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ноябрь</a:t>
          </a:r>
          <a:endParaRPr lang="ru-RU" sz="1600" b="1" kern="1200" dirty="0"/>
        </a:p>
      </dsp:txBody>
      <dsp:txXfrm>
        <a:off x="5324035" y="3136090"/>
        <a:ext cx="2748792" cy="1099516"/>
      </dsp:txXfrm>
    </dsp:sp>
    <dsp:sp modelId="{2DECAC9F-20E7-354C-BF95-899B6C31205E}">
      <dsp:nvSpPr>
        <dsp:cNvPr id="0" name=""/>
        <dsp:cNvSpPr/>
      </dsp:nvSpPr>
      <dsp:spPr>
        <a:xfrm>
          <a:off x="7687997" y="3136090"/>
          <a:ext cx="2748792" cy="1099516"/>
        </a:xfrm>
        <a:prstGeom prst="chevron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Финал и церемония </a:t>
          </a:r>
          <a:r>
            <a:rPr lang="ru-RU" sz="1600" kern="1200" dirty="0" smtClean="0"/>
            <a:t>награждения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декабрь</a:t>
          </a:r>
          <a:endParaRPr lang="ru-RU" sz="1600" b="1" kern="1200" dirty="0"/>
        </a:p>
      </dsp:txBody>
      <dsp:txXfrm>
        <a:off x="7687997" y="3136090"/>
        <a:ext cx="2748792" cy="1099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001E20-84E2-8D4C-AB98-E7AB5B7DE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EFD19A-D7B8-7942-BAEE-02EBF9FC8D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5BAD89-6708-504B-9E1C-5AE530EE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211B-8806-C84E-82AB-D39DC191A6BC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DDA158-035C-4047-90D0-7E35C8263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0279D2-8DC9-124F-BF39-0D9074E1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F3A6-E9A7-BA45-A24F-D5235B3E7E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0095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158AED-9DDE-2547-BA30-18A44ED8C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3667D7B-328E-C040-828C-6AEBDBDFE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CC8B66-E0BA-C246-9E44-04611EC4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211B-8806-C84E-82AB-D39DC191A6BC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88376A-3DA3-A74D-9D7D-8D2F2258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8BC2FE-759C-6F46-A578-AA9898A2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F3A6-E9A7-BA45-A24F-D5235B3E7E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0644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7AEF0D7-2700-194C-9D18-1FB57BA49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5F04861-EE63-0049-AB3E-4593FD046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3B4A46-F0FC-D842-A0E9-BAE132EC4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211B-8806-C84E-82AB-D39DC191A6BC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C9D894-4CA3-A842-8AD7-1FCD1FF1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4D2AF5-A7E8-3A47-8A22-F2F01222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F3A6-E9A7-BA45-A24F-D5235B3E7E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3405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32887A-5A9C-C34F-95E4-930071373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A582472-8F39-B141-A676-68B0214CB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4C28B4-28BC-8D4A-AE87-603DBD292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211B-8806-C84E-82AB-D39DC191A6BC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F43113-D8A1-9C49-9BC7-55FE9E23B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EE46A9-022C-AC4C-98EC-A5C225F62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F3A6-E9A7-BA45-A24F-D5235B3E7E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635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8F2E67-E192-F043-B90A-202402DE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71B680-32B0-8D41-9321-72255F791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0B76A3-E8B2-8E4E-8FA9-798144472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211B-8806-C84E-82AB-D39DC191A6BC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A94AA7-0E93-9A41-897D-CE061434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9DB87E-AE57-8043-9A3B-2F0BDE13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F3A6-E9A7-BA45-A24F-D5235B3E7E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512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4681AA-D3A6-544A-B056-0518216AC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D54AA3-D430-3D4A-8299-27E624FC5B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9A89937-7263-6F4B-85F2-3A114EFE0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8AD37D-859C-A24E-94F5-55FDC918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211B-8806-C84E-82AB-D39DC191A6BC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9B0A6FC-B6AB-9046-90C9-FCCDE28BD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D1B553-0051-654E-91A2-EBFAB532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F3A6-E9A7-BA45-A24F-D5235B3E7E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94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7B138A-FA70-3944-9387-08E7555C4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0C9B91A-4049-5C41-A559-AE1633CBE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86CE921-E08E-2541-BEDB-E9D4DB2BB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DBC9E68-7142-4A48-BEEB-CA58E35AE2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A71214F-D142-CE4B-9159-9C8D94B8B3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1E419FE-4DAF-2445-AC52-30E222E03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211B-8806-C84E-82AB-D39DC191A6BC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A2E25B0-4734-D745-955F-2B44A17B6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02C58E6-9026-4545-83D8-BC41DCE10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F3A6-E9A7-BA45-A24F-D5235B3E7E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6712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6AAA4D-1D89-1542-9E93-83E8C0768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B443FC7-C0C4-8041-A8E6-36272F2C5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211B-8806-C84E-82AB-D39DC191A6BC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A07559C-2B5F-0B44-9BC8-A778C8B4E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4BB339F-F445-C64D-9A74-A8C95B0B8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F3A6-E9A7-BA45-A24F-D5235B3E7E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057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3B10D64-630A-EA48-B83C-E2B5D6EB3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211B-8806-C84E-82AB-D39DC191A6BC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61916A1-E058-DD43-81A7-1377D7EB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3D5978E-1192-2849-ADFB-6D3F8A9D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F3A6-E9A7-BA45-A24F-D5235B3E7E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3685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F1E00-E7CA-3A46-A538-8DA9DBED5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9CF168-0A89-1E41-A80B-478D3C189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AC35F56-79FD-7849-A9A9-2FECFA64D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D827FA-C3F2-2D4F-8196-CB4F6953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211B-8806-C84E-82AB-D39DC191A6BC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C21A7D-8832-BA4C-B10A-01C77065C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6010EF6-7436-7341-975F-72725000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F3A6-E9A7-BA45-A24F-D5235B3E7E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2699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EE21EF-7BC2-1947-824D-09089A8D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21615FE-A8B5-6643-8D85-7E5E59A45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754016-AA9E-4A47-BBBC-EE06420D7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238F2C-9AC7-114A-A3A6-896067A0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211B-8806-C84E-82AB-D39DC191A6BC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942BB4-CAF3-A348-AAC7-36A9AA2C9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E3F48D6-FB07-9741-830D-09BED6E5D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F3A6-E9A7-BA45-A24F-D5235B3E7E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112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1A0D135-1A89-1645-9FD7-C9842353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DEFD460-C6CF-E046-9163-D5C095FD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216C7F-B757-4A4A-B988-B4952ADFB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8211B-8806-C84E-82AB-D39DC191A6BC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12FBD3-9185-7B4F-B01E-2A77E04C3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3B74EC-1FCA-4647-8EFF-A90A521F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0F3A6-E9A7-BA45-A24F-D5235B3E7E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119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D629A5-F36A-C742-95F4-089465B90C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740766-DC50-9243-9617-C793C63BE7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3B82FC9-9435-624E-A70C-B7BE81281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4" y="-659629"/>
            <a:ext cx="12293320" cy="81955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7411F9D-F02B-454F-B53E-34CBE6F406D6}"/>
              </a:ext>
            </a:extLst>
          </p:cNvPr>
          <p:cNvSpPr/>
          <p:nvPr/>
        </p:nvSpPr>
        <p:spPr>
          <a:xfrm>
            <a:off x="2601468" y="3834388"/>
            <a:ext cx="7016496" cy="2179397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 lIns="432000" tIns="180000" rIns="432000" bIns="18000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Корпоративный оздоровительный конкурс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«Делай как мы»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8102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73752BD-1882-2442-B777-4321958837A3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D28CDB0-3BA6-EB49-A147-16A696749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50F8CB-207F-FB40-AE47-7F9C1B29A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924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Финансирование проекта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9D9D5A-2623-B044-919C-EE2DF11AF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Организационный взнос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Средства Оренбургского областного центра медицинской профилактики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Спонсорские средства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807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52195AE-DD48-524E-89CE-23BC52C7D9AE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2A1B92-47BD-F04F-BF1D-39CC5651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EF9E23-53B2-2344-ADCA-7948AD55B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73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Расходование средств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594073-FD04-D649-8934-C19DE905E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Аренда и приобретение спортивного инвентаря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Аренда звукового оборудования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Оформление спортивной площадки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Приобретение поощрительных призов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Информационное сопровождение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Оплата работы ведущего, помощников судей в поле, технического персонала</a:t>
            </a:r>
          </a:p>
        </p:txBody>
      </p:sp>
    </p:spTree>
    <p:extLst>
      <p:ext uri="{BB962C8B-B14F-4D97-AF65-F5344CB8AC3E}">
        <p14:creationId xmlns="" xmlns:p14="http://schemas.microsoft.com/office/powerpoint/2010/main" val="83595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9D5D5C0-EE53-0E45-B46E-0D403099A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215" y="156117"/>
            <a:ext cx="8920492" cy="62827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2971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1E95214-F444-4B44-B0FC-273D9C4D7255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A944EB9-1CBA-0944-BA01-93E5AE045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8FEB23-2A64-6943-814C-00F4DB42E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549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Подача заявки на конкурс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28374C0-0CD4-EC4B-B1C9-064515865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825625"/>
            <a:ext cx="10845800" cy="357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spcAft>
                <a:spcPts val="0"/>
              </a:spcAft>
              <a:buNone/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Заявки передаются в </a:t>
            </a: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оргкомитет до 15.08.2019 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адресу: </a:t>
            </a:r>
            <a:endParaRPr lang="en-US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 Оренбург, ул. Алтайская, 12а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gob42@mail.orb.ru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«Оренбургский областной центр медицинской профилактики»</a:t>
            </a:r>
          </a:p>
          <a:p>
            <a:pPr indent="0">
              <a:spcAft>
                <a:spcPts val="0"/>
              </a:spcAft>
              <a:buNone/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Справки по телефону: 8 (3532) 33-62-10</a:t>
            </a:r>
          </a:p>
          <a:p>
            <a:pPr indent="0" algn="just">
              <a:spcAft>
                <a:spcPts val="0"/>
              </a:spcAft>
              <a:buNone/>
            </a:pP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1304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1DA512C-68E9-FB4B-9DE1-259C84444D92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2DFB4C-E886-694F-AEAC-C391C634E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D4E9FB-AD50-9A46-A40C-3A1E57257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34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сопровождение проекта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0A8B76-9D07-0346-A342-45873C471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Телепрограмма «Здоровье для всех»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30188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эфир Россия 24, воскресенье 16:00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ria56.ru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30188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текстовая 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фотоинформация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ентр-профилактики.рф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30188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текстовая, фото- и видеоинформация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Социальные сети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30188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текстовая, фото- и видеоинформация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4837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47D5450-B428-F941-B7BC-F365EAF0702E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3270E3-2189-2A49-A84E-9B8DB381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74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Конкурсная программа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87346E-1356-A740-8D2B-041D33BD2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299" y="4356099"/>
            <a:ext cx="10515600" cy="21082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Конкурсная программа предполагает участие взрослых, детей, семейные команды в составе общей команды организации или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</a:p>
          <a:p>
            <a:pPr marL="0" indent="0">
              <a:buNone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Конкурсная программа формируется совместно с участниками соревновательного дня за 10 дней до проведения турнира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5CD5C30-1E32-0747-AFF3-A00A57ED4CDD}"/>
              </a:ext>
            </a:extLst>
          </p:cNvPr>
          <p:cNvSpPr txBox="1"/>
          <p:nvPr/>
        </p:nvSpPr>
        <p:spPr>
          <a:xfrm>
            <a:off x="508000" y="1844299"/>
            <a:ext cx="11226800" cy="1938992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342900" indent="-342900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Базовые конкурсы: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Семейная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эстафета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ГТО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Точно в цель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 вместе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Командный футбол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Дополнительные конкурсы: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Головоломка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Перекати-поле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Тянучка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Лодочка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Командные лыжи</a:t>
            </a:r>
          </a:p>
          <a:p>
            <a:pPr marL="342900" indent="-342900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Детские конкурсы: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Догони!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Веселый хоккей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Покори вершину!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0C41C13-3333-1A47-B843-35CE03994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CC2AF6A-4AE0-4F44-977C-423028E89C03}"/>
              </a:ext>
            </a:extLst>
          </p:cNvPr>
          <p:cNvSpPr/>
          <p:nvPr/>
        </p:nvSpPr>
        <p:spPr>
          <a:xfrm flipH="1">
            <a:off x="749297" y="5608637"/>
            <a:ext cx="88897" cy="690563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1CC2AF6A-4AE0-4F44-977C-423028E89C03}"/>
              </a:ext>
            </a:extLst>
          </p:cNvPr>
          <p:cNvSpPr/>
          <p:nvPr/>
        </p:nvSpPr>
        <p:spPr>
          <a:xfrm flipH="1">
            <a:off x="749297" y="4356099"/>
            <a:ext cx="88902" cy="901701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3144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3474BDF-41FF-C943-9DD0-84B98E573A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79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DC7323-CB1F-104E-B81C-6DA6BF83F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273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«Семейная эстафета»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B828D1-4B42-2A45-98E6-33C3A85A1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77787" cy="4351338"/>
          </a:xfrm>
          <a:solidFill>
            <a:schemeClr val="tx1">
              <a:alpha val="64000"/>
            </a:schemeClr>
          </a:solidFill>
        </p:spPr>
        <p:txBody>
          <a:bodyPr tIns="180000"/>
          <a:lstStyle/>
          <a:p>
            <a:r>
              <a:rPr lang="ru-RU" dirty="0">
                <a:solidFill>
                  <a:schemeClr val="bg1"/>
                </a:solidFill>
              </a:rPr>
              <a:t>Кувырок вперед </a:t>
            </a:r>
          </a:p>
          <a:p>
            <a:r>
              <a:rPr lang="ru-RU" dirty="0">
                <a:solidFill>
                  <a:schemeClr val="bg1"/>
                </a:solidFill>
              </a:rPr>
              <a:t>Гладкий спринт</a:t>
            </a:r>
          </a:p>
          <a:p>
            <a:r>
              <a:rPr lang="ru-RU" dirty="0">
                <a:solidFill>
                  <a:schemeClr val="bg1"/>
                </a:solidFill>
              </a:rPr>
              <a:t>Спринт на трассе для слалома</a:t>
            </a:r>
          </a:p>
          <a:p>
            <a:r>
              <a:rPr lang="ru-RU" dirty="0">
                <a:solidFill>
                  <a:schemeClr val="bg1"/>
                </a:solidFill>
              </a:rPr>
              <a:t>Барьерный бег</a:t>
            </a:r>
          </a:p>
          <a:p>
            <a:r>
              <a:rPr lang="ru-RU" dirty="0">
                <a:solidFill>
                  <a:schemeClr val="bg1"/>
                </a:solidFill>
              </a:rPr>
              <a:t>Гладкий спринт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Длина трассы – 80 м.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5120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D3B651-51C2-2A48-A1CA-52D8322703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48BF73-2AD4-E741-9CFB-29F33E1EA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5971082" cy="6858000"/>
          </a:xfrm>
          <a:solidFill>
            <a:schemeClr val="tx1">
              <a:alpha val="61000"/>
            </a:schemeClr>
          </a:solidFill>
        </p:spPr>
        <p:txBody>
          <a:bodyPr lIns="540000" tIns="540000" rIns="540000" bIns="540000">
            <a:normAutofit/>
          </a:bodyPr>
          <a:lstStyle/>
          <a:p>
            <a:pPr marL="0" indent="0">
              <a:buNone/>
            </a:pPr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«ГТО»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Прыжок в длину с места толчком двумя ногами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женщин: сгибание и разгибание рук в упоре лежа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мужчин: рывок гири (16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кг), время – 4 мин.</a:t>
            </a:r>
          </a:p>
          <a:p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2540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2ED0BA8-8DCD-9C4E-AA17-90D206BCFDFE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D7EAF0-7F2D-B140-8F6E-D8E9E0C71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652A59-5DD5-5744-A75B-CDC87401D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73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«Точно в цель»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1F9969-A75A-6D49-A922-12819043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0062" y="1825625"/>
            <a:ext cx="6109496" cy="4351338"/>
          </a:xfrm>
        </p:spPr>
        <p:txBody>
          <a:bodyPr anchor="ctr"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Бросок каждого участника команды ручным мячом в отверстие надувного батута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2E2D0C2-F05F-FE49-97B5-7B17937D85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838200" y="1625353"/>
            <a:ext cx="4562495" cy="47518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6536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A20D818-0698-8A45-A8FB-B7BF7C091704}"/>
              </a:ext>
            </a:extLst>
          </p:cNvPr>
          <p:cNvSpPr/>
          <p:nvPr/>
        </p:nvSpPr>
        <p:spPr>
          <a:xfrm>
            <a:off x="16934" y="-15240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97E2149-C01E-764C-81DD-53F03C711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AAD32D-38A5-2A4C-B3A7-BEE5CB6D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9009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«Все вместе»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4811B8-F818-AD4B-BCFC-AC69B3F2E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938" y="1825625"/>
            <a:ext cx="5162862" cy="4351338"/>
          </a:xfrm>
        </p:spPr>
        <p:txBody>
          <a:bodyPr anchor="ctr"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Конкурс проводится с помощью специального инвентаря «Гусеница». Две группы по 5 человек проходят дистанцию до фишки и обратно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8D5C44C-D1F0-A84C-B9A2-3EE018E18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8077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A34EDC8-D042-7549-A1E5-6770CDA06B5A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9B76B71-A159-8140-BDE7-65D4B930A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F01E81-C356-8E42-BF5A-464FC968A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868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Учредители проекта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AC84BE-826E-4E4F-8977-13F4663DC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268" y="1841899"/>
            <a:ext cx="1219199" cy="1165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A57135-7A96-2248-8069-40BD8AD7E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70856"/>
            <a:ext cx="1621367" cy="1874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E52E802-E41A-2F40-9C65-A4D300A80667}"/>
              </a:ext>
            </a:extLst>
          </p:cNvPr>
          <p:cNvSpPr/>
          <p:nvPr/>
        </p:nvSpPr>
        <p:spPr>
          <a:xfrm>
            <a:off x="2459568" y="2184323"/>
            <a:ext cx="3670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Министерство здравоохранения Оренбургской области</a:t>
            </a:r>
          </a:p>
          <a:p>
            <a:pPr>
              <a:spcBef>
                <a:spcPts val="120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Министерство физической культуры, спорта и туризма Оренбургской области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0A7B05A-D004-A949-9F1E-7BD54C186C93}"/>
              </a:ext>
            </a:extLst>
          </p:cNvPr>
          <p:cNvSpPr/>
          <p:nvPr/>
        </p:nvSpPr>
        <p:spPr>
          <a:xfrm>
            <a:off x="8203489" y="2092486"/>
            <a:ext cx="34127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Оренбургский областной центр медицинской профилактики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EEA2BDB-BA8F-D74F-8CC1-4CB11FE86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83" y="4552259"/>
            <a:ext cx="1263288" cy="11394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1C9D6B2-EDCC-5D44-8E0B-C79121D2D22E}"/>
              </a:ext>
            </a:extLst>
          </p:cNvPr>
          <p:cNvSpPr/>
          <p:nvPr/>
        </p:nvSpPr>
        <p:spPr>
          <a:xfrm>
            <a:off x="2425700" y="4737493"/>
            <a:ext cx="3670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Оренбургский государственный медицинский университет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887A64D-B64A-F948-96FD-D0B7CF19F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402" y="3232891"/>
            <a:ext cx="1172929" cy="11729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795D37A-6A17-CB4D-B445-E61380174B37}"/>
              </a:ext>
            </a:extLst>
          </p:cNvPr>
          <p:cNvSpPr/>
          <p:nvPr/>
        </p:nvSpPr>
        <p:spPr>
          <a:xfrm>
            <a:off x="8203487" y="3482086"/>
            <a:ext cx="3412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Торгово-промышленная палата Оренбургской области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DE0F7C4-184E-2E4C-A335-F938998D6D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-221"/>
          <a:stretch/>
        </p:blipFill>
        <p:spPr>
          <a:xfrm>
            <a:off x="6790268" y="4619064"/>
            <a:ext cx="1207163" cy="1221932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C2CA403-3F29-7B4D-96F3-836C36753065}"/>
              </a:ext>
            </a:extLst>
          </p:cNvPr>
          <p:cNvSpPr/>
          <p:nvPr/>
        </p:nvSpPr>
        <p:spPr>
          <a:xfrm>
            <a:off x="8203486" y="4768365"/>
            <a:ext cx="34127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Оренбургский союз промышленников и предпринимателей</a:t>
            </a:r>
          </a:p>
        </p:txBody>
      </p:sp>
    </p:spTree>
    <p:extLst>
      <p:ext uri="{BB962C8B-B14F-4D97-AF65-F5344CB8AC3E}">
        <p14:creationId xmlns="" xmlns:p14="http://schemas.microsoft.com/office/powerpoint/2010/main" val="2674498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5CE062-774B-DA4F-AD08-DA59E26A856D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24D635D-36E7-9341-AE14-43CA46AC2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026B1D-FBAA-F44E-AAF6-73E6A123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73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«Командный футбол	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8AA5810-BBB5-4245-BA3F-CFA527BC5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036" y="1825625"/>
            <a:ext cx="5312764" cy="4351338"/>
          </a:xfrm>
        </p:spPr>
        <p:txBody>
          <a:bodyPr anchor="ctr"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Проводится с помощью специального инвентаря «Надувные кеды» и «Большой мяч»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771545-43FE-3A4A-A121-C4C3BD57D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25" y="2096294"/>
            <a:ext cx="5080000" cy="381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EA40F85-19DB-A14F-80A3-126A81E5B9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7" t="26211" r="7768" b="25985"/>
          <a:stretch/>
        </p:blipFill>
        <p:spPr>
          <a:xfrm>
            <a:off x="2957925" y="3575958"/>
            <a:ext cx="3009656" cy="3009656"/>
          </a:xfrm>
          <a:prstGeom prst="ellipse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1937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93261E5-FD51-3843-9309-E20C66E17BCF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BB066C6-C598-E446-BB68-2330230D0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D0C437-A7C4-BD40-90A9-3077C6550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73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«Головоломка»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B76B5A-230B-7D43-BBED-100065FD6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674" y="1825625"/>
            <a:ext cx="6287125" cy="4351338"/>
          </a:xfrm>
        </p:spPr>
        <p:txBody>
          <a:bodyPr anchor="ctr"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Команда собирает куб из объемных деталей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66B7520-FAC5-0F45-B30A-0A2672C26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9640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EA840CC-4D49-A447-92E3-D6592B8C3C3A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5737F8-70D1-8742-9537-5A7CA16C8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41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Семейная эстафета «Перекати-поле»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B0B35C-3ABA-0049-A46A-AAD763192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276" y="1825625"/>
            <a:ext cx="7201524" cy="4351338"/>
          </a:xfrm>
        </p:spPr>
        <p:txBody>
          <a:bodyPr anchor="ctr"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Проводится с помощью специального инвентаря «Труба». Участники команд перекатывают «Трубу» до фишки и возвращаются на стартовую черту, передавая эстафету следующим участникам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4C0670-29B9-6B45-8D9E-EADB08FB0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84856"/>
            <a:ext cx="3175000" cy="349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F6C7C06-8A86-644F-ACCE-42902261E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7828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926B340-F282-C54F-8C2F-609B70F6CCF3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AD30160-86DF-634D-A1B2-5F6F77FC8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0619C3-1AA0-7345-9D45-47EE15EA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73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«Тянучка»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4F8A80-73FE-5947-A176-DB43205A7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3005" y="1825625"/>
            <a:ext cx="5560519" cy="4351338"/>
          </a:xfrm>
        </p:spPr>
        <p:txBody>
          <a:bodyPr anchor="ctr"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помощью специального инвентаря «Тянучка» пять участников из каждой команды стараются перетянуть соперника за черту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FD3E72-4C83-6949-BCAB-C4C342DB8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129852"/>
            <a:ext cx="4955081" cy="37163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1849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8850D58-3B56-414C-B246-CD91A33DBE9B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CA5D804-42D8-5B45-932A-EFE545A1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784597-6BBF-EB4D-BD12-E1C875F38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73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«Лодочка»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7C742E-1B00-7849-8A12-815D317FF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1409" y="1825625"/>
            <a:ext cx="6130977" cy="4351338"/>
          </a:xfrm>
        </p:spPr>
        <p:txBody>
          <a:bodyPr anchor="ctr"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Проводится с помощью специального инвентаря «Лодочка». Участники команды по три человека надевают на себя «Лодочку» и стремятся опередить соперника. Проводится три забега.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650EF7C-DE79-7247-90C9-7B5393C2E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02644"/>
            <a:ext cx="4356100" cy="3797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2911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AE722C1-F8C4-C445-94F9-CEC298E5316A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8FF74C-7B1D-1D4B-9F47-54441C246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27EF73-3F10-1244-B5FE-B9A30560F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73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«Командные лыжи»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BD5CED-96E1-174B-9810-1A9109E3A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286" y="1825625"/>
            <a:ext cx="4013200" cy="4351338"/>
          </a:xfrm>
        </p:spPr>
        <p:txBody>
          <a:bodyPr anchor="ctr"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Проводится с помощью специального инвентаря «Надувные лыжи». Участники команд в количестве пяти человек надевают лыжи и бегут к финишу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ECA2DA-72FB-D14F-AAD2-29AD90D36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6502400" cy="4178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8711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AE722C1-F8C4-C445-94F9-CEC298E5316A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8FF74C-7B1D-1D4B-9F47-54441C246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27EF73-3F10-1244-B5FE-B9A30560F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73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конкурс «Догони!»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BD5CED-96E1-174B-9810-1A9109E3A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4100" y="1825625"/>
            <a:ext cx="4429386" cy="4351338"/>
          </a:xfrm>
        </p:spPr>
        <p:txBody>
          <a:bodyPr anchor="ctr"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Проводится с помощью специального инвентаря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«Гимнастический шар».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Участники команд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(дети) 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количестве пяти человек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очереди проходят дистанцию сидя на гимнастическом мяче.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bozkoviv-dmou8.edumsko.ru/uploads/42500/42411/section/1008303/.thumbs/9500c5badc1500ef79043b4090fb6416_1820415330.jpg?15507450370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155825"/>
            <a:ext cx="6299200" cy="3863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8711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AE722C1-F8C4-C445-94F9-CEC298E5316A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8FF74C-7B1D-1D4B-9F47-54441C246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27EF73-3F10-1244-B5FE-B9A30560F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4773"/>
            <a:ext cx="109347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конкурс «Веселый хоккей»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BD5CED-96E1-174B-9810-1A9109E3A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099" y="1825625"/>
            <a:ext cx="4356731" cy="4130675"/>
          </a:xfrm>
        </p:spPr>
        <p:txBody>
          <a:bodyPr anchor="ctr"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Проводится с помощью специального инвентаря «Надувные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мячи» и хоккейные клюшки.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Участники команд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(дети) по очереди обводят мяч вокруг фишки при помощи хоккейной клюшки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https://cod124.ru/wp-content/uploads/2018/12/3674164d1e9685279a94414aa8a76d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" y="1865586"/>
            <a:ext cx="6591300" cy="43113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8711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AE722C1-F8C4-C445-94F9-CEC298E5316A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8FF74C-7B1D-1D4B-9F47-54441C246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27EF73-3F10-1244-B5FE-B9A30560F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4773"/>
            <a:ext cx="109347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конкурс «Покори вершину»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BD5CED-96E1-174B-9810-1A9109E3A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8096" y="1825625"/>
            <a:ext cx="4435390" cy="4351338"/>
          </a:xfrm>
        </p:spPr>
        <p:txBody>
          <a:bodyPr anchor="ctr"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Проводится с помощью специального инвентаря «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Надувная гора».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Участники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команд (дети) по очереди проходят трассу надувной горки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lady-fitness.com.ua/data/images/product/4769/big_19041_47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2026623"/>
            <a:ext cx="7232996" cy="36756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8711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E4E8CB7-BEF6-A744-B08F-7FA0A9873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354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7230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FA877AE-1351-814A-B804-57DFD37111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4473196-997C-A041-B48D-FB625E0B45C6}"/>
              </a:ext>
            </a:extLst>
          </p:cNvPr>
          <p:cNvSpPr/>
          <p:nvPr/>
        </p:nvSpPr>
        <p:spPr>
          <a:xfrm>
            <a:off x="5050524" y="0"/>
            <a:ext cx="7141476" cy="2333286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 lIns="432000" tIns="180000" rIns="432000" bIns="18000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Пропаганда здорового образа жизни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Позиционирование опыта физкультурно-оздоровительной работы в организациях и учреждениях Оренбургской области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136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5E49EA3-224E-F84A-B631-79CB9ABF2F75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39FDFE6-44EA-C949-A5D1-2643545C4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C4D75B-A9E6-B14D-A44B-C49ED4645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73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проведения конкурса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3C1910A8-D86F-1643-B5E5-20EB035722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265838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337635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931043D-22B7-D748-9D22-4ECEAE3FFCBE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904687D-1A2A-5C49-B344-C8101D9A4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7D7B88-2AD4-914B-BE48-95BCA701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47" y="44773"/>
            <a:ext cx="10584305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Номинации конкурса «Делай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0C53B3-ABD5-B742-8970-21D35D779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39066"/>
            <a:ext cx="5727493" cy="435133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60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Лучшая команда проекта</a:t>
            </a:r>
          </a:p>
          <a:p>
            <a:pPr>
              <a:spcBef>
                <a:spcPts val="160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Лучший участник проекта (2 приза)</a:t>
            </a:r>
          </a:p>
          <a:p>
            <a:pPr>
              <a:spcBef>
                <a:spcPts val="160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Специальные поощрительные призы и дипломы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Призы и награды</a:t>
            </a:r>
          </a:p>
          <a:p>
            <a:pPr>
              <a:spcBef>
                <a:spcPts val="160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Денежный приз</a:t>
            </a:r>
          </a:p>
          <a:p>
            <a:pPr>
              <a:spcBef>
                <a:spcPts val="160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Спортивный инвентарь</a:t>
            </a:r>
          </a:p>
          <a:p>
            <a:pPr>
              <a:spcBef>
                <a:spcPts val="160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Абонемент в фитнес-клубы и оздоровительные учреждения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27BA47F-7E89-B14D-9338-907281401F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820525" y="1839066"/>
            <a:ext cx="4781862" cy="4149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281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857E8AA-AF76-C54D-9157-CD8981370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1" r="86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6BA738-9268-A14A-915C-208D9B1F1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0" y="0"/>
            <a:ext cx="6477000" cy="3433763"/>
          </a:xfrm>
          <a:solidFill>
            <a:schemeClr val="tx1">
              <a:alpha val="46000"/>
            </a:schemeClr>
          </a:solidFill>
        </p:spPr>
        <p:txBody>
          <a:bodyPr lIns="468000" tIns="432000" rIns="432000" bIns="432000"/>
          <a:lstStyle/>
          <a:p>
            <a:pPr marL="0" indent="0">
              <a:buNone/>
            </a:pPr>
            <a: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проведения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Спортивно-оздоровительный центр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ОрГМУ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«Гиппократ»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Каждую вторую и четвертую субботу месяца в 12:00</a:t>
            </a:r>
          </a:p>
        </p:txBody>
      </p:sp>
    </p:spTree>
    <p:extLst>
      <p:ext uri="{BB962C8B-B14F-4D97-AF65-F5344CB8AC3E}">
        <p14:creationId xmlns="" xmlns:p14="http://schemas.microsoft.com/office/powerpoint/2010/main" val="3517015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FA0CA2D-4EA0-CC41-B93B-505CC86B50E1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271721-F4B9-DB43-809D-0F651E2EF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F1DE68-4FB4-1F4D-99E9-F9442D5B4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73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Судейская коллегия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3CE4B3-9E17-C04D-9554-5D1204FCE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Формируется из числа специалистов в сфере оздоровительной работы, медицинских работников, известных спортсменов и тренеров, деятелей культуры и искусства, представителей общественных организаций, журналистского сообщества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Количество членов судейской коллегии: 3-5 чел.</a:t>
            </a:r>
          </a:p>
        </p:txBody>
      </p:sp>
    </p:spTree>
    <p:extLst>
      <p:ext uri="{BB962C8B-B14F-4D97-AF65-F5344CB8AC3E}">
        <p14:creationId xmlns="" xmlns:p14="http://schemas.microsoft.com/office/powerpoint/2010/main" val="516983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F56071F-4349-A94E-A22F-8E8039D29DA6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C1EDBEE-5EA2-3B46-810B-F685A96E6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D95CE4-B29B-7F4C-9D3B-7B0D49B62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549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безопасности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FF31D4-AFBC-9F49-AC3B-CDA093C14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Дежурство бригады скорой помощи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Дежурство на площадке специалистов Оренбургского областного врачебно-физкультурного диспансера</a:t>
            </a:r>
          </a:p>
        </p:txBody>
      </p:sp>
    </p:spTree>
    <p:extLst>
      <p:ext uri="{BB962C8B-B14F-4D97-AF65-F5344CB8AC3E}">
        <p14:creationId xmlns="" xmlns:p14="http://schemas.microsoft.com/office/powerpoint/2010/main" val="861813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21F1885-147F-6E40-B9A0-D8186E02FAD6}"/>
              </a:ext>
            </a:extLst>
          </p:cNvPr>
          <p:cNvSpPr/>
          <p:nvPr/>
        </p:nvSpPr>
        <p:spPr>
          <a:xfrm>
            <a:off x="0" y="0"/>
            <a:ext cx="12192000" cy="1415112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FF6D3F9-8187-054A-B1F1-7E4898C3C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93" y="137787"/>
            <a:ext cx="1192538" cy="1139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994FFB-3DE9-2344-A923-363890FB4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25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 проекта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96AD14-4440-784A-826F-0B68A3025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1787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Сборные команды предприятий и организаций в составе:</a:t>
            </a:r>
          </a:p>
          <a:p>
            <a:pPr>
              <a:lnSpc>
                <a:spcPct val="120000"/>
              </a:lnSpc>
            </a:pP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семейный коллектив из 4 человек, (мама, папа и двое детей от 7 до 12 лет</a:t>
            </a: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детская </a:t>
            </a: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группа в составе 5 человек в возрасте 10-12 </a:t>
            </a: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</a:p>
          <a:p>
            <a:pPr>
              <a:lnSpc>
                <a:spcPct val="120000"/>
              </a:lnSpc>
            </a:pP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взрослых участников (10 основных, 2 запасных игрока) </a:t>
            </a:r>
            <a:endParaRPr lang="ru-RU" sz="4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наставника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CC2AF6A-4AE0-4F44-977C-423028E89C03}"/>
              </a:ext>
            </a:extLst>
          </p:cNvPr>
          <p:cNvSpPr/>
          <p:nvPr/>
        </p:nvSpPr>
        <p:spPr>
          <a:xfrm flipH="1">
            <a:off x="488950" y="5529759"/>
            <a:ext cx="88903" cy="769441"/>
          </a:xfrm>
          <a:prstGeom prst="rect">
            <a:avLst/>
          </a:prstGeom>
          <a:solidFill>
            <a:srgbClr val="009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3403" y="5529759"/>
            <a:ext cx="11239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Все участники конкурса представляют в оргкомитет справки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о состоянии здоровья и отсутствии противопоказаний к участию в спортивных соревнованиях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697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768</Words>
  <Application>Microsoft Office PowerPoint</Application>
  <PresentationFormat>Произвольный</PresentationFormat>
  <Paragraphs>136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Слайд 1</vt:lpstr>
      <vt:lpstr>Учредители проекта</vt:lpstr>
      <vt:lpstr>Слайд 3</vt:lpstr>
      <vt:lpstr>Этапы проведения конкурса </vt:lpstr>
      <vt:lpstr>Номинации конкурса «Делай как мы»</vt:lpstr>
      <vt:lpstr>Слайд 6</vt:lpstr>
      <vt:lpstr>Судейская коллегия</vt:lpstr>
      <vt:lpstr>Обеспечение безопасности</vt:lpstr>
      <vt:lpstr>Участники проекта</vt:lpstr>
      <vt:lpstr>Финансирование проекта</vt:lpstr>
      <vt:lpstr>Расходование средств</vt:lpstr>
      <vt:lpstr>Слайд 12</vt:lpstr>
      <vt:lpstr>Подача заявки на конкурс</vt:lpstr>
      <vt:lpstr>Информационное сопровождение проекта</vt:lpstr>
      <vt:lpstr>Конкурсная программа</vt:lpstr>
      <vt:lpstr>Конкурс «Семейная эстафета»</vt:lpstr>
      <vt:lpstr>Слайд 17</vt:lpstr>
      <vt:lpstr>Конкурс «Точно в цель»</vt:lpstr>
      <vt:lpstr>Конкурс «Все вместе»</vt:lpstr>
      <vt:lpstr>Конкурс «Командный футбол »</vt:lpstr>
      <vt:lpstr>Конкурс «Головоломка»</vt:lpstr>
      <vt:lpstr>Семейная эстафета «Перекати-поле»</vt:lpstr>
      <vt:lpstr>Конкурс «Тянучка»</vt:lpstr>
      <vt:lpstr>Конкурс «Лодочка»</vt:lpstr>
      <vt:lpstr>Конкурс «Командные лыжи»</vt:lpstr>
      <vt:lpstr>Детский конкурс «Догони!»</vt:lpstr>
      <vt:lpstr>Детский конкурс «Веселый хоккей»</vt:lpstr>
      <vt:lpstr>Детский конкурс «Покори вершину»</vt:lpstr>
      <vt:lpstr>Слайд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User</cp:lastModifiedBy>
  <cp:revision>41</cp:revision>
  <dcterms:created xsi:type="dcterms:W3CDTF">2019-06-18T06:24:50Z</dcterms:created>
  <dcterms:modified xsi:type="dcterms:W3CDTF">2019-06-21T08:08:12Z</dcterms:modified>
</cp:coreProperties>
</file>