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9" r:id="rId2"/>
    <p:sldMasterId id="2147483751" r:id="rId3"/>
  </p:sldMasterIdLst>
  <p:notesMasterIdLst>
    <p:notesMasterId r:id="rId37"/>
  </p:notesMasterIdLst>
  <p:sldIdLst>
    <p:sldId id="256" r:id="rId4"/>
    <p:sldId id="283" r:id="rId5"/>
    <p:sldId id="315" r:id="rId6"/>
    <p:sldId id="262" r:id="rId7"/>
    <p:sldId id="264" r:id="rId8"/>
    <p:sldId id="320" r:id="rId9"/>
    <p:sldId id="312" r:id="rId10"/>
    <p:sldId id="295" r:id="rId11"/>
    <p:sldId id="309" r:id="rId12"/>
    <p:sldId id="311" r:id="rId13"/>
    <p:sldId id="313" r:id="rId14"/>
    <p:sldId id="265" r:id="rId15"/>
    <p:sldId id="301" r:id="rId16"/>
    <p:sldId id="294" r:id="rId17"/>
    <p:sldId id="297" r:id="rId18"/>
    <p:sldId id="299" r:id="rId19"/>
    <p:sldId id="298" r:id="rId20"/>
    <p:sldId id="266" r:id="rId21"/>
    <p:sldId id="304" r:id="rId22"/>
    <p:sldId id="323" r:id="rId23"/>
    <p:sldId id="325" r:id="rId24"/>
    <p:sldId id="324" r:id="rId25"/>
    <p:sldId id="326" r:id="rId26"/>
    <p:sldId id="327" r:id="rId27"/>
    <p:sldId id="328" r:id="rId28"/>
    <p:sldId id="329" r:id="rId29"/>
    <p:sldId id="316" r:id="rId30"/>
    <p:sldId id="341" r:id="rId31"/>
    <p:sldId id="287" r:id="rId32"/>
    <p:sldId id="305" r:id="rId33"/>
    <p:sldId id="339" r:id="rId34"/>
    <p:sldId id="280" r:id="rId35"/>
    <p:sldId id="300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666"/>
    <a:srgbClr val="0C788E"/>
    <a:srgbClr val="800000"/>
    <a:srgbClr val="3E1F00"/>
    <a:srgbClr val="422C16"/>
    <a:srgbClr val="2E0F00"/>
    <a:srgbClr val="1B31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52" d="100"/>
          <a:sy n="52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86" y="49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777777777777821E-2"/>
          <c:y val="8.17189428292764E-2"/>
          <c:w val="0.84444444444444489"/>
          <c:h val="0.822147800814616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79413823272104"/>
                  <c:y val="0.14059744113777076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2220659448818906"/>
                  <c:y val="-0.3378940196110333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0658442694663214"/>
                  <c:y val="-0.3525620023562298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9.2472222222222206E-2"/>
                  <c:y val="-0.18933976390792145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0748266622922142"/>
                  <c:y val="1.8723285283099446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0640037182852147"/>
                  <c:y val="5.512302105851759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8.0004975940507886E-2"/>
                  <c:y val="8.647547712891086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Лист1!$A$1:$G$1</c:f>
              <c:strCache>
                <c:ptCount val="7"/>
                <c:pt idx="0">
                  <c:v>артериальная гипертония</c:v>
                </c:pt>
                <c:pt idx="1">
                  <c:v>гиперхолестеринемия</c:v>
                </c:pt>
                <c:pt idx="2">
                  <c:v>курение</c:v>
                </c:pt>
                <c:pt idx="3">
                  <c:v>недостаточное потребление овощей и фруктов</c:v>
                </c:pt>
                <c:pt idx="4">
                  <c:v>избыточная масса тела</c:v>
                </c:pt>
                <c:pt idx="5">
                  <c:v>избыточное потребление алкоголя</c:v>
                </c:pt>
                <c:pt idx="6">
                  <c:v>гиподинамия</c:v>
                </c:pt>
              </c:strCache>
            </c:strRef>
          </c:cat>
          <c:val>
            <c:numRef>
              <c:f>Лист1!$A$2:$G$2</c:f>
              <c:numCache>
                <c:formatCode>0%</c:formatCode>
                <c:ptCount val="7"/>
                <c:pt idx="0" formatCode="0.00%">
                  <c:v>0.35500000000000032</c:v>
                </c:pt>
                <c:pt idx="1">
                  <c:v>0.23</c:v>
                </c:pt>
                <c:pt idx="2" formatCode="0.00%">
                  <c:v>0.17100000000000001</c:v>
                </c:pt>
                <c:pt idx="3" formatCode="0.00%">
                  <c:v>0.129</c:v>
                </c:pt>
                <c:pt idx="4" formatCode="0.00%">
                  <c:v>0.125</c:v>
                </c:pt>
                <c:pt idx="5" formatCode="0.00%">
                  <c:v>0.11899999999999999</c:v>
                </c:pt>
                <c:pt idx="6">
                  <c:v>9.0000000000000066E-2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2197-5CC9-4ACD-A69D-186819BC1C17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3F627-FCE6-4AE0-A31D-6BBAB78F0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D938-721F-43F2-AFFE-5D1569DBA86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623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Вы перенесли инфаркт миокарда, страдаете стенокардией, перемежающейся хромотой, то необходимо стремиться к более низкому уровню АД - ниже 130/80 мм рт.ст.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Холестерин -</a:t>
            </a:r>
            <a:r>
              <a:rPr lang="ru-RU" dirty="0" smtClean="0"/>
              <a:t> жироподобное вещество, которое жизненно необходимо человеку. Он входит в состав мембран всех клеток организма, много холестерина в нервной ткани, из холестерина образуются желчные кислоты, необходимые для пищеварения, и </a:t>
            </a:r>
            <a:r>
              <a:rPr lang="ru-RU" dirty="0" err="1" smtClean="0"/>
              <a:t>стероидные</a:t>
            </a:r>
            <a:r>
              <a:rPr lang="ru-RU" dirty="0" smtClean="0"/>
              <a:t> гормоны.</a:t>
            </a:r>
          </a:p>
          <a:p>
            <a:r>
              <a:rPr lang="ru-RU" dirty="0" smtClean="0"/>
              <a:t>На все эти нужды в организме (в печени) образуется холестерина более чем достаточно. Но человек потребляет его еще и с пищей, и часто в избыточном количестве. В основном, источником холестерина служат жирные животные продукты. Если их много в рационе питания, а не содержащих холестерин растительных масел, зерновых, овощей и фруктов - мало, то содержание холестерина в крови увеличивается, и он из необходимого организму друга превращается в смертельного врага.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16A52-A7C0-4D58-AFDA-FB521C869309}" type="slidenum">
              <a:rPr lang="ru-RU"/>
              <a:pPr/>
              <a:t>14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1288" y="381000"/>
            <a:ext cx="4033837" cy="30241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21100"/>
            <a:ext cx="6019800" cy="5168900"/>
          </a:xfrm>
        </p:spPr>
        <p:txBody>
          <a:bodyPr/>
          <a:lstStyle/>
          <a:p>
            <a:pPr marL="228600" indent="-228600"/>
            <a:endParaRPr lang="en-GB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 весь холестерин крови одинаково опасен: иногда говорят о «хорошем» и «плохом» холестерине. Но холестерин как вещество весь одинаков, просто находится в крови в разных сферических частицах - комплексах с другими жировыми и белковыми молекулами - их называют ЛИПОПРОТЕИНАМИ. Одни из них - </a:t>
            </a:r>
            <a:r>
              <a:rPr lang="ru-RU" dirty="0" err="1" smtClean="0"/>
              <a:t>липопротеины</a:t>
            </a:r>
            <a:r>
              <a:rPr lang="ru-RU" dirty="0" smtClean="0"/>
              <a:t> низких плотностей несут холестерин с кровью в периферические ткани из печени, где он синтезируется. Если этих частиц образуется слишком много или нарушен их распад, в крови накапливается много холестерина, он откладывается в стенках кровеносных сосудов, а вокруг его отложений разрастается соединительная  (рубцовая) ткань. Так образуется АТЕРОСКЛЕРОТИЧЕСКАЯ БЛЯШКА, сужающая просвет сосуда и затрудняющая ток крови. И вот тогда холестерин в составе </a:t>
            </a:r>
            <a:r>
              <a:rPr lang="ru-RU" dirty="0" err="1" smtClean="0"/>
              <a:t>липоротеинов</a:t>
            </a:r>
            <a:r>
              <a:rPr lang="ru-RU" dirty="0" smtClean="0"/>
              <a:t> низких плотностей можно назвать «плохим».</a:t>
            </a:r>
          </a:p>
          <a:p>
            <a:r>
              <a:rPr lang="ru-RU" dirty="0" smtClean="0"/>
              <a:t>Атеросклеротические бляшки бывают разные. Самые злокачественные, - с большим холестериновым ядром и тонкой шапочкой из соединительной ткани, - называют нестабильными. Такая бляшка легко разрывается, вскрывается как нарыв в просвет сосуда. В ответ на это организм старается закрыть образовавшееся повреждение тромбом. Зачастую тромб не может остановиться в своем росте и закрывает, как пробка, весь просвет сосуда. Ток крови останавливается, а ткань органа без снабжения кислородом и питательными веществами отмирает. Если это происходит в сердце - развивается инфаркт миокарда, если в мозге - мозговой инсульт. Как видно из вышеизложенного, началу таких опасных заболеваний дает повышенный уровень холестерина, который находится в </a:t>
            </a:r>
            <a:r>
              <a:rPr lang="ru-RU" dirty="0" err="1" smtClean="0"/>
              <a:t>липопротеинах</a:t>
            </a:r>
            <a:r>
              <a:rPr lang="ru-RU" dirty="0" smtClean="0"/>
              <a:t> низкой плотности. Именно поэтому он и называется «плохим». В развернутом лабораторном анализе липидов (жиров и жироподобных веществ) крови этот показатель обозначается сокращенно - ХС ЛНП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в крови находятся и другие - «хорошие» липидно-белковые комплексы. Их называют </a:t>
            </a:r>
            <a:r>
              <a:rPr lang="ru-RU" dirty="0" err="1" smtClean="0"/>
              <a:t>липопротеины</a:t>
            </a:r>
            <a:r>
              <a:rPr lang="ru-RU" dirty="0" smtClean="0"/>
              <a:t> высокой плотности (ЛВП). ЛВП захватывают и удаляют холестерин из мест его накопления в стенках кровеносных сосудов. «Очищая» сосуды от избытка холестерина, ЛВП не дают образоваться атеросклеротическим бляшкам.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Чем выше содержание в крови ХС ЛНП (холестерина в «плохих» комплексах) и чем ниже уровень ХС ЛВП (холестерина в «хороших» комплексах), тем быстрее разовьется атеросклероз.</a:t>
            </a:r>
          </a:p>
          <a:p>
            <a:r>
              <a:rPr lang="ru-RU" dirty="0" smtClean="0"/>
              <a:t>Кардиологи всего мира придерживаются мнения, что каждый человек старше 20 лет должен знать свой уровень холестерина. Причем необходимо сделать анализ крови на «хороший» и «плохой» холестерин, т.е. развернутый анализ на липиды.</a:t>
            </a:r>
          </a:p>
          <a:p>
            <a:r>
              <a:rPr lang="ru-RU" dirty="0" smtClean="0"/>
              <a:t>Итак, если холестерин повышен - он опасен, как фактор, способствующий развитию атеросклероза и тяжелых  болезней системы кровообращения.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Курящим считается человек, который выкуривает одну и более сигареты в день.</a:t>
            </a:r>
          </a:p>
          <a:p>
            <a:r>
              <a:rPr lang="ru-RU" b="1" dirty="0" smtClean="0"/>
              <a:t>Курение:</a:t>
            </a:r>
            <a:endParaRPr lang="ru-RU" dirty="0" smtClean="0"/>
          </a:p>
          <a:p>
            <a:r>
              <a:rPr lang="ru-RU" dirty="0" smtClean="0"/>
              <a:t>● повышает уровень артериального давления и холестерина</a:t>
            </a:r>
          </a:p>
          <a:p>
            <a:r>
              <a:rPr lang="ru-RU" dirty="0" smtClean="0"/>
              <a:t>● увеличивает риск инфаркта миокарда, ишемического инсульта, атеросклероза периферических сосудов, внезапной смерти, многократно увеличивает риск </a:t>
            </a:r>
            <a:r>
              <a:rPr lang="ru-RU" dirty="0" err="1" smtClean="0"/>
              <a:t>бронхолегочных</a:t>
            </a:r>
            <a:r>
              <a:rPr lang="ru-RU" dirty="0" smtClean="0"/>
              <a:t> и многих онкологических заболеваний</a:t>
            </a:r>
          </a:p>
          <a:p>
            <a:r>
              <a:rPr lang="ru-RU" dirty="0" smtClean="0"/>
              <a:t>● повышает риск импотенции у мужчин и нарушений репродуктивного здоровья</a:t>
            </a:r>
          </a:p>
          <a:p>
            <a:r>
              <a:rPr lang="ru-RU" dirty="0" smtClean="0"/>
              <a:t>● сокращает продолжительность жизни (в среднем на 7 лет)</a:t>
            </a:r>
          </a:p>
          <a:p>
            <a:r>
              <a:rPr lang="ru-RU" dirty="0" smtClean="0"/>
              <a:t>Уменьшение числа сигарет, курение «легких» сигарет, трубки, кальяна и другие формы потребления табака не снижают риски!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Во-первых, курение стимулирует выброс адреналина, и потребность сердечной мышцы в кислороде сразу резко повышается. Если коронарные артерии здоровы, то они смогут обеспечить нужный приток крови и эта потребность будет удовлетворена, но у курильщика «со стажем» они редко бывают здоровыми. </a:t>
            </a:r>
            <a:br>
              <a:rPr lang="ru-RU" dirty="0" smtClean="0"/>
            </a:br>
            <a:r>
              <a:rPr lang="ru-RU" dirty="0" smtClean="0"/>
              <a:t>Во-вторых, никотин (который только сначала попадает в легкие, а потом, как и все другие вещества, — в кровь) повышает способность крови к свертыванию, что приводит к образованию тромбов в сосудах. А это уже является непосредственной причиной инфаркта. </a:t>
            </a:r>
            <a:br>
              <a:rPr lang="ru-RU" dirty="0" smtClean="0"/>
            </a:br>
            <a:r>
              <a:rPr lang="ru-RU" dirty="0" smtClean="0"/>
              <a:t>В-третьих, курение гораздо резче, чем можно было бы предположить, повышает уровень холестерина в крови. В этом смысле с никотином не может сравниться ни один продукт, даже очень богатый холестерином . Поэтому у курильщика опасность инфаркта возрастает в несколько раз. 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89955E-F1C4-4601-BEBD-7A1C81F9511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42938" y="428625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 smtClean="0"/>
              <a:t>  </a:t>
            </a:r>
            <a:r>
              <a:rPr lang="ru-RU" b="1" i="1" dirty="0" smtClean="0"/>
              <a:t>Никотиновая гипертония</a:t>
            </a:r>
            <a:r>
              <a:rPr lang="ru-RU" dirty="0" smtClean="0"/>
              <a:t>. Под воздействием сигаретного дыма кровеносные сосуды сжимаются, и сердце вынуждено работать с усиленной нагрузкой.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Давление повышается каждый раз во время выкуривания сигареты. Даже если человек не страдает гипертонией и не имеет проблем со скачками давления, подъем все равно наблюдается. 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BE570-2531-426B-81A7-B8B478AEFDB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Особенно подвержены риску возникновения сердечно-сосудистых заболеваний курящие женщины. По сравнению с мужчинами он втрое выше, поскольку женский организм более чувствителен к воздействию никотина.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Никотин – это яд, который раздражает рецепторы сосудов, вызывая спазмы и способствуя образованию атеросклеротических бляшек. Но никотин – не единственное ядовитое вещество табака. И возникновение спазмов – далеко не единственное его воздействие на сердце и сосуды человека. 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Доставка кислорода к сердечной мышце вследствие курения резко нарушается из-за блокирования гемоглобина крови окисью углерода из табачного дыма. Это приводит к серьезным поражениям сердца и сосудов.</a:t>
            </a:r>
          </a:p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082836-42F4-4193-B131-42415162213F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i="1" dirty="0" smtClean="0"/>
              <a:t>.</a:t>
            </a:r>
            <a:r>
              <a:rPr lang="ru-RU" dirty="0" smtClean="0"/>
              <a:t> Среди наиболее ядовитых для организма веществ, поступающих вместе с табачным дымом, выделяется оксид углерода. Он значительно повышает содержание холестерина в крови и вызывает развитие атеросклероза. Кроме того, химические вещества, содержащиеся в сигаретном дыме, попадая в кровь, повреждают стенку сосудов, способствуя возникновению атеросклеротических бляшек. Доказано, что степень поражения стенок артерий атеросклерозом у курящих в два-три раза выше, чем у некурящих.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9AC96A-EFE5-4298-8158-D2448F482196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i="1" dirty="0" smtClean="0"/>
              <a:t>.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/>
              <a:t>У курильщика риск инфаркта миокарда в 4-5 раз выше, чем у некурящего. Однако если у него повышенный уровень холестерина в крови и высокое артериальное давление, риск развития сердечного приступа возрастает в 8 раз!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 Оксид углерода препятствует переносу кислорода из крови в ткани, в том числе и к сердцу. А так как курение приводит к сужению сосудов, то транспортировка крови становится еще более затруднительной. Если к этому прибавить еще и то, что вдыхаемые ядовитые вещества табачного дыма увеличивают свертываемость крови, провоцируя тем самым образование тромбов, риск возникновения инфаркта миокарда возрастает в разы. </a:t>
            </a:r>
          </a:p>
          <a:p>
            <a:pPr eaLnBrk="1" hangingPunct="1"/>
            <a:r>
              <a:rPr lang="ru-RU" dirty="0" smtClean="0"/>
              <a:t>Примечательно, что величина образовывающихся под воздействием табачного дыма тромбов напрямую зависит от того, сколько времени прошло от последнего курения. </a:t>
            </a:r>
          </a:p>
          <a:p>
            <a:pPr eaLnBrk="1" hangingPunct="1"/>
            <a:r>
              <a:rPr lang="ru-RU" dirty="0" smtClean="0"/>
              <a:t> В связи с этим частота курения напрямую связана с возникновением инфаркта. Также риски зависят и от возраста курильщика. Доказано, что у молодых инфаркт миокарда вследствие курения возникает чаще, чем у старших, что объясняется, прежде всего, ранним началом курения. Больше всего подвержены риску в этом плане люди до 40 лет. Риск смерти в молодом возрасте у курильщиков гораздо выше, чем у некурящих. Мужчины в возрасте до 45 лет, выкуривающие более 25 сигарет в день, в 10-15 раз чаще умирают от острых сердечных приступов, чем некурящие мужчины того же возраста.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215AC-44FC-443D-B172-AD13BEEF558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Курение действует на сосуды: повреждает, изнашивает, сужает и закупоривает. 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Причем все это касается не только активного, но и пассивного курения.</a:t>
            </a:r>
          </a:p>
          <a:p>
            <a:pPr marL="449263" indent="-361950">
              <a:spcBef>
                <a:spcPts val="0"/>
              </a:spcBef>
              <a:defRPr/>
            </a:pPr>
            <a:r>
              <a:rPr lang="ru-RU" sz="1200" kern="1200" dirty="0" smtClean="0"/>
              <a:t>Риск сердечных приступов и смерти на 91% выше для тех, кто регулярно находится среди курящих, и на 58% для тех, кто время от времени проводит время среди курящих.</a:t>
            </a:r>
          </a:p>
          <a:p>
            <a:pPr marL="449263" indent="-361950">
              <a:spcBef>
                <a:spcPts val="0"/>
              </a:spcBef>
              <a:defRPr/>
            </a:pPr>
            <a:r>
              <a:rPr lang="ru-RU" sz="1200" kern="1200" dirty="0" smtClean="0"/>
              <a:t>Уровень смертности от сердечных заболеваний в семье, где курит один из супругов, на 20% выше.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5C1700-EE0C-41AC-9498-3E4FC563AE13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Многие курильщики думают, что бросив курить, они уже не исправят ситуацию, потому как имеют слишком большой стаж. Однако это неверно.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Если человек прекращает курить, все эти дополнительные риски начинают снижаться и через 5 лет сводятся к единице: то есть риск ИБС и инфаркта становится таким, как если бы человек не курил никогда. 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7A8657-5907-4960-877A-28F71A4EB188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Эксперты ВОЗ определили безопасные суточные дозы алкоголя в пересчете на этанол. 25 мл для мужчин и 12 мл для женщин.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2CC96F-49A0-494B-A0CD-6234440B7C79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80" y="4286248"/>
            <a:ext cx="5486400" cy="1714512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часто встречающиеся формы нездорового питания – это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избыточное потребление насыщенных жиров, транс-жиров, легкоусвояемых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углеводов и соли, недостаточное потребление фруктов, овощей, рыбы.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Нездоровое питание повышает риск развития большого числа заболеваний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первую очередь – ожирения, гипертонии, сахарного диабета, инфаркта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миокарда, инсульта, онкологических болезней.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физическая активность (ходьба, работа по дому и прочее) занимает менее 30 мин в день, то у Вас низкий уровень физической активности.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4356" y="4357686"/>
            <a:ext cx="5486400" cy="4114800"/>
          </a:xfrm>
        </p:spPr>
        <p:txBody>
          <a:bodyPr>
            <a:normAutofit/>
          </a:bodyPr>
          <a:lstStyle/>
          <a:p>
            <a:r>
              <a:rPr lang="ru-RU" dirty="0" smtClean="0"/>
              <a:t>Частота пульса должна достигать 65-70% от той, которая достигается при максимальной нагрузке для данного возраста. Максимальную частоту пульса для конкретного человека можно рассчитать по формуле: 220-возраст в годах. Например, для практически здорового человека 50 лет максимальная частота пульса составляет 220-50=170 ударов в минуту, а частота пульса, которую рекомендуется достичь при тренировке, составляет 110-120 ударов в минуту.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200" b="0" dirty="0" smtClean="0">
                <a:solidFill>
                  <a:srgbClr val="0070C0"/>
                </a:solidFill>
              </a:rPr>
              <a:t>Артериальная гипертензия – 28 %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b="0" dirty="0" smtClean="0">
                <a:solidFill>
                  <a:srgbClr val="0070C0"/>
                </a:solidFill>
              </a:rPr>
              <a:t>Ишемическая болезнь сердца – 31 %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b="0" dirty="0" smtClean="0">
                <a:solidFill>
                  <a:srgbClr val="0070C0"/>
                </a:solidFill>
              </a:rPr>
              <a:t>Хроническая сердечная недостаточность - 38 %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b="0" dirty="0" smtClean="0">
                <a:solidFill>
                  <a:srgbClr val="0070C0"/>
                </a:solidFill>
              </a:rPr>
              <a:t>Тревожные и депрессивные состояния встречаются у 50 % больных БСК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b="0" dirty="0" smtClean="0">
                <a:solidFill>
                  <a:srgbClr val="0070C0"/>
                </a:solidFill>
              </a:rPr>
              <a:t>Смертность от инфаркта миокарда в 3 раза выше при наличии сопутствующей депрессии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1200" b="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0" dirty="0" smtClean="0"/>
              <a:t>Стресс, тревожные и депрессивные состояния более чем в 2 раза увеличивают риск осложнений и смерти от болезней системы кровообращения. </a:t>
            </a:r>
            <a:endParaRPr lang="ru-RU" sz="1200" b="0" dirty="0" smtClean="0">
              <a:solidFill>
                <a:srgbClr val="0070C0"/>
              </a:solidFill>
            </a:endParaRPr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Однозначных причин развития болезней системы кровообращения не существует, однако установлены предрасполагающие факторы. Их принято называть </a:t>
            </a:r>
            <a:r>
              <a:rPr lang="ru-RU" b="1" dirty="0" smtClean="0"/>
              <a:t>ФАКТОРАМИ РИСКА. </a:t>
            </a:r>
            <a:endParaRPr lang="ru-RU" dirty="0" smtClean="0"/>
          </a:p>
          <a:p>
            <a:r>
              <a:rPr lang="ru-RU" dirty="0" smtClean="0"/>
              <a:t>Самые опасные из них: повышенный уровень холестерина в крови, повышенное артериальное давление и курение.</a:t>
            </a:r>
          </a:p>
          <a:p>
            <a:r>
              <a:rPr lang="ru-RU" dirty="0" smtClean="0"/>
              <a:t>За ними следуют сахарный диабет/повышенный уровень глюкозы в крови и избыточная масса тела - ожирение. Действие одного фактора усиливает действие другого, поэтому особенно опасно их сочетание. </a:t>
            </a:r>
          </a:p>
          <a:p>
            <a:r>
              <a:rPr lang="ru-RU" dirty="0" smtClean="0"/>
              <a:t>Существуют факторы риска, на которые мы не можем повлиять. </a:t>
            </a:r>
          </a:p>
          <a:p>
            <a:r>
              <a:rPr lang="ru-RU" dirty="0" smtClean="0"/>
              <a:t>Их называют неизменяемыми  факторами риска. К ним относятся:</a:t>
            </a:r>
          </a:p>
          <a:p>
            <a:r>
              <a:rPr lang="ru-RU" dirty="0" smtClean="0"/>
              <a:t>	● возраст</a:t>
            </a:r>
          </a:p>
          <a:p>
            <a:r>
              <a:rPr lang="ru-RU" dirty="0" smtClean="0"/>
              <a:t>	● пол</a:t>
            </a:r>
          </a:p>
          <a:p>
            <a:r>
              <a:rPr lang="ru-RU" dirty="0" smtClean="0"/>
              <a:t>	● наследственная предрасположенность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42918" y="4357686"/>
            <a:ext cx="5486400" cy="4114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 время сокращения сердца (систолы) развивается максимальное давление в артериях – систолическое, во время расслабления сердца (диастолы) давление уменьшается, что соответствует диастолическому давлению.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Артериальное давление подвержено колебаниям даже в норме у здорового человека. Оно снижается в покое, во время сна, резко повышается в утренние часы, а также повышается при волнении, физической и других нагрузках, при курении.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здорового человека эти факторы приводят только к кратковременным и незначительным колебаниям артериального давления, которое быстро возвращается к исходному уровню. У больных артериальной гипертонией наблюдаются резкие колебания АД.</a:t>
            </a:r>
            <a:endParaRPr lang="ru-RU" sz="105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D938-721F-43F2-AFFE-5D1569DBA86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31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64E1D4-A5B3-4684-B4DF-41DD0C9F72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4F76C1-F00A-4BAD-AB43-E8CD4C0AA6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A758-7746-4617-A75D-6E8919A29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34A3-64B2-4CB8-A9B2-9986C80D4C39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872E-C3E0-4E28-8E17-AB07CA3CF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409D-B32A-4E02-8741-E05FF4E56247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663C-5BB9-42C4-8209-718E945F6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FDCA-1829-4CEF-950D-7523CED9ACC2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F9F3-A95E-49D9-8471-0D0E36895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D93-4B10-4DFF-811D-83D4B29F8E54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287E-8BCF-4110-B221-707C462D3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99F4-40FF-4618-9A3B-1DE00BA80A4B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0BFC-D190-4332-9AED-B0D6B7FEC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9363-53EE-4607-908F-D07C01585476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547C-00F8-4061-A91D-620E213C2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6A05-AFFD-4E26-B0E2-EDEF07D3D253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246C-7D2C-440A-973D-2D7732A1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33C8-63A0-400F-ACE2-FADC6FA2D60C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4365-52EC-401F-9E13-0411CD037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7432-201F-4DCF-B863-838E1C171867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D704-C473-4499-9909-01EA2D75F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153B-DB82-4E81-AA77-5B28A18BBD06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26C9-43F8-40BE-A196-DA4DCFEA3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CD11-D589-438E-9D33-5BF893CA9F1A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DB74-E80E-448B-85A3-1267A9C9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1C9-ED9C-4739-AAA9-ECCC324FD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64E1D4-A5B3-4684-B4DF-41DD0C9F72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7620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04F76C1-F00A-4BAD-AB43-E8CD4C0AA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A758-7746-4617-A75D-6E8919A29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pic>
        <p:nvPicPr>
          <p:cNvPr id="1031" name="Рисунок 15" descr="13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EABC2-3DA5-4F02-ACA0-F3CDD7FE472A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AF0A5-D5A7-47FA-AA79-06479697B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Рисунок 15" descr="14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61D9CA-58C2-4014-B84F-BA6222709F8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medcurator.ru/images/mod_catalog_prod/117/12046300960_autozoom_424x283.jpg&amp;pageurl=http://www.medcurator.ru/catalog/Medical_Library/Check_Up/Lipid_Profile/Lipid_Profile.html&amp;id=39050937&amp;iid=7&amp;imgwidth=424&amp;imgheight=283&amp;imgsize=101242&amp;images_links=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357158" y="3143248"/>
            <a:ext cx="8534430" cy="1785950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800000"/>
                </a:solidFill>
              </a:rPr>
              <a:t>Факторы риска болезней системы кровообращения</a:t>
            </a:r>
            <a:r>
              <a:rPr lang="es-UY" sz="3600" b="1" dirty="0" smtClean="0">
                <a:solidFill>
                  <a:srgbClr val="800000"/>
                </a:solidFill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</a:rPr>
              <a:t/>
            </a:r>
            <a:br>
              <a:rPr lang="ru-RU" sz="3600" b="1" dirty="0" smtClean="0">
                <a:solidFill>
                  <a:srgbClr val="800000"/>
                </a:solidFill>
              </a:rPr>
            </a:br>
            <a:endParaRPr lang="es-ES" sz="3600" b="1" dirty="0" smtClean="0">
              <a:solidFill>
                <a:srgbClr val="800000"/>
              </a:solidFill>
            </a:endParaRPr>
          </a:p>
        </p:txBody>
      </p:sp>
      <p:sp>
        <p:nvSpPr>
          <p:cNvPr id="2051" name="Rectangle 170"/>
          <p:cNvSpPr txBox="1">
            <a:spLocks noChangeArrowheads="1"/>
          </p:cNvSpPr>
          <p:nvPr/>
        </p:nvSpPr>
        <p:spPr bwMode="auto">
          <a:xfrm>
            <a:off x="3929026" y="5500702"/>
            <a:ext cx="521497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Подготовила врач по медицинской профилактике Милюкова И.Н.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ГБУЗ «ООЦМП»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2015 год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User\Мои документы\Логотип ООЦМ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1546224" cy="147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ahoma" pitchFamily="34" charset="0"/>
              </a:rPr>
              <a:t>Необходимо запомнить!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Не надо полагаться только на собственные ощущения!</a:t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Повышение АД не всегда сопровождается плохим самочувствием!</a:t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87037"/>
            <a:ext cx="8443942" cy="1884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Незнание о наличии гипертонии не спасает от осложнений 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357686" cy="48006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46" y="2500306"/>
            <a:ext cx="4770890" cy="4143404"/>
          </a:xfrm>
        </p:spPr>
      </p:pic>
    </p:spTree>
    <p:extLst>
      <p:ext uri="{BB962C8B-B14F-4D97-AF65-F5344CB8AC3E}">
        <p14:creationId xmlns="" xmlns:p14="http://schemas.microsoft.com/office/powerpoint/2010/main" val="276404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57430"/>
            <a:ext cx="4429124" cy="185738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bIns="0" anchor="b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АДЕКВАТНЫЙ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КОНТРОЛЬ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АД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 smtClean="0">
              <a:solidFill>
                <a:srgbClr val="0070C0"/>
              </a:solidFill>
            </a:endParaRPr>
          </a:p>
        </p:txBody>
      </p:sp>
      <p:pic>
        <p:nvPicPr>
          <p:cNvPr id="41987" name="Picture 3" descr="C:\Documents and Settings\User\Мои документы\Documents\Картинки для работы\ССЗ\kakie-lekarstva-ot-povyshennogo-dav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21929"/>
            <a:ext cx="3967186" cy="53360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Атеросклеротическое поражение сосудов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08937" name="Picture 9" descr="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3384550" cy="3313113"/>
          </a:xfrm>
          <a:prstGeom prst="rect">
            <a:avLst/>
          </a:prstGeom>
          <a:noFill/>
        </p:spPr>
      </p:pic>
      <p:pic>
        <p:nvPicPr>
          <p:cNvPr id="508938" name="Picture 10" descr="aimg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500306"/>
            <a:ext cx="1873250" cy="1800225"/>
          </a:xfrm>
          <a:prstGeom prst="rect">
            <a:avLst/>
          </a:prstGeom>
          <a:noFill/>
        </p:spPr>
      </p:pic>
      <p:pic>
        <p:nvPicPr>
          <p:cNvPr id="508939" name="Picture 11" descr="yandsea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14884"/>
            <a:ext cx="1798637" cy="1500198"/>
          </a:xfrm>
          <a:prstGeom prst="rect">
            <a:avLst/>
          </a:prstGeom>
          <a:noFill/>
        </p:spPr>
      </p:pic>
      <p:pic>
        <p:nvPicPr>
          <p:cNvPr id="508940" name="Picture 12" descr="tumblr_l033ghwAH41qb1az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214554"/>
            <a:ext cx="1871663" cy="1727200"/>
          </a:xfrm>
          <a:prstGeom prst="rect">
            <a:avLst/>
          </a:prstGeom>
          <a:noFill/>
        </p:spPr>
      </p:pic>
      <p:pic>
        <p:nvPicPr>
          <p:cNvPr id="508941" name="Picture 13" descr="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786322"/>
            <a:ext cx="1931987" cy="1512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 flipV="1">
            <a:off x="1571604" y="2143116"/>
            <a:ext cx="1214446" cy="857256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ru-RU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785918" y="3454719"/>
            <a:ext cx="1643074" cy="117157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endParaRPr lang="ru-RU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2124075" y="4508500"/>
            <a:ext cx="719138" cy="576263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14282" y="4000504"/>
            <a:ext cx="2663825" cy="1728787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045" y="0"/>
              </a:cxn>
              <a:cxn ang="0">
                <a:pos x="1399" y="193"/>
              </a:cxn>
              <a:cxn ang="0">
                <a:pos x="1554" y="364"/>
              </a:cxn>
              <a:cxn ang="0">
                <a:pos x="1554" y="516"/>
              </a:cxn>
              <a:cxn ang="0">
                <a:pos x="1097" y="549"/>
              </a:cxn>
              <a:cxn ang="0">
                <a:pos x="989" y="744"/>
              </a:cxn>
              <a:cxn ang="0">
                <a:pos x="0" y="744"/>
              </a:cxn>
              <a:cxn ang="0">
                <a:pos x="52" y="0"/>
              </a:cxn>
            </a:cxnLst>
            <a:rect l="0" t="0" r="r" b="b"/>
            <a:pathLst>
              <a:path w="1554" h="744">
                <a:moveTo>
                  <a:pt x="52" y="0"/>
                </a:moveTo>
                <a:lnTo>
                  <a:pt x="1045" y="0"/>
                </a:lnTo>
                <a:lnTo>
                  <a:pt x="1399" y="193"/>
                </a:lnTo>
                <a:lnTo>
                  <a:pt x="1554" y="364"/>
                </a:lnTo>
                <a:lnTo>
                  <a:pt x="1554" y="516"/>
                </a:lnTo>
                <a:lnTo>
                  <a:pt x="1097" y="549"/>
                </a:lnTo>
                <a:lnTo>
                  <a:pt x="989" y="744"/>
                </a:lnTo>
                <a:lnTo>
                  <a:pt x="0" y="744"/>
                </a:lnTo>
                <a:lnTo>
                  <a:pt x="52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85720" y="3500438"/>
            <a:ext cx="2420937" cy="2187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54000" rIns="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endParaRPr lang="en-US" sz="1600" b="1" dirty="0">
              <a:solidFill>
                <a:srgbClr val="FFCCFF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endParaRPr lang="en-US" sz="1600" b="1" dirty="0">
              <a:solidFill>
                <a:srgbClr val="FFCCFF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endParaRPr lang="ru-RU" sz="1600" b="1" dirty="0">
              <a:solidFill>
                <a:srgbClr val="FFCCFF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Атеросклероз</a:t>
            </a: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endParaRPr lang="ru-RU" sz="2000" b="1" dirty="0" smtClean="0">
              <a:solidFill>
                <a:srgbClr val="800000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04225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ru-RU" sz="4000" b="1" dirty="0">
                <a:solidFill>
                  <a:srgbClr val="0070C0"/>
                </a:solidFill>
              </a:rPr>
              <a:t>Поражение органов-мишеней</a:t>
            </a:r>
            <a:r>
              <a:rPr lang="ru-RU" sz="2100" b="1" dirty="0">
                <a:solidFill>
                  <a:srgbClr val="0070C0"/>
                </a:solidFill>
              </a:rPr>
              <a:t>  </a:t>
            </a:r>
            <a:endParaRPr lang="en-US" sz="2100" b="1" dirty="0">
              <a:solidFill>
                <a:srgbClr val="0070C0"/>
              </a:solidFill>
            </a:endParaRPr>
          </a:p>
        </p:txBody>
      </p:sp>
      <p:cxnSp>
        <p:nvCxnSpPr>
          <p:cNvPr id="46089" name="AutoShape 9"/>
          <p:cNvCxnSpPr>
            <a:cxnSpLocks noChangeShapeType="1"/>
            <a:stCxn id="46098" idx="3"/>
          </p:cNvCxnSpPr>
          <p:nvPr/>
        </p:nvCxnSpPr>
        <p:spPr bwMode="auto">
          <a:xfrm>
            <a:off x="5507038" y="1967149"/>
            <a:ext cx="993788" cy="390281"/>
          </a:xfrm>
          <a:prstGeom prst="straightConnector1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090" name="AutoShape 10"/>
          <p:cNvCxnSpPr>
            <a:cxnSpLocks noChangeShapeType="1"/>
            <a:stCxn id="46096" idx="3"/>
            <a:endCxn id="46097" idx="1"/>
          </p:cNvCxnSpPr>
          <p:nvPr/>
        </p:nvCxnSpPr>
        <p:spPr bwMode="auto">
          <a:xfrm>
            <a:off x="5226045" y="5681925"/>
            <a:ext cx="1109668" cy="237633"/>
          </a:xfrm>
          <a:prstGeom prst="straightConnector1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091" name="AutoShape 11"/>
          <p:cNvCxnSpPr>
            <a:cxnSpLocks noChangeShapeType="1"/>
          </p:cNvCxnSpPr>
          <p:nvPr/>
        </p:nvCxnSpPr>
        <p:spPr bwMode="auto">
          <a:xfrm>
            <a:off x="5219700" y="3716338"/>
            <a:ext cx="503238" cy="0"/>
          </a:xfrm>
          <a:prstGeom prst="straightConnector1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</p:cxnSp>
      <p:pic>
        <p:nvPicPr>
          <p:cNvPr id="46092" name="Picture 12" descr="Kidney colour nhanc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643446"/>
            <a:ext cx="758825" cy="1192212"/>
          </a:xfrm>
          <a:prstGeom prst="rect">
            <a:avLst/>
          </a:prstGeom>
          <a:noFill/>
        </p:spPr>
      </p:pic>
      <p:pic>
        <p:nvPicPr>
          <p:cNvPr id="46093" name="Picture 13" descr="Vessel colour enhanc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1192213" cy="1182688"/>
          </a:xfrm>
          <a:prstGeom prst="rect">
            <a:avLst/>
          </a:prstGeom>
          <a:noFill/>
        </p:spPr>
      </p:pic>
      <p:pic>
        <p:nvPicPr>
          <p:cNvPr id="46094" name="Picture 14" descr="Heart (colour enhanced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071546"/>
            <a:ext cx="728662" cy="1274762"/>
          </a:xfrm>
          <a:prstGeom prst="rect">
            <a:avLst/>
          </a:prstGeo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7885113" y="3644900"/>
            <a:ext cx="1258887" cy="4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54000" rIns="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r>
              <a:rPr lang="ru-RU" sz="2000" b="1" dirty="0">
                <a:solidFill>
                  <a:srgbClr val="7030A0"/>
                </a:solidFill>
              </a:rPr>
              <a:t>Смерть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786182" y="5000636"/>
            <a:ext cx="1439863" cy="13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54000" rIns="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92088" algn="l"/>
              </a:tabLst>
            </a:pPr>
            <a:endParaRPr lang="en-US" sz="1600" b="1" dirty="0">
              <a:solidFill>
                <a:schemeClr val="tx2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92088" algn="l"/>
              </a:tabLst>
            </a:pPr>
            <a:r>
              <a:rPr lang="ru-RU" sz="2000" b="1" dirty="0">
                <a:solidFill>
                  <a:srgbClr val="7030A0"/>
                </a:solidFill>
              </a:rPr>
              <a:t>Нарушение функции почек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6335713" y="5529263"/>
            <a:ext cx="2287994" cy="78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54000" rIns="0" bIns="1800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r>
              <a:rPr lang="ru-RU" sz="2000" b="1" dirty="0">
                <a:solidFill>
                  <a:srgbClr val="7030A0"/>
                </a:solidFill>
              </a:rPr>
              <a:t>Почечная</a:t>
            </a: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r>
              <a:rPr lang="ru-RU" sz="2000" b="1" dirty="0">
                <a:solidFill>
                  <a:srgbClr val="7030A0"/>
                </a:solidFill>
              </a:rPr>
              <a:t> недостаточность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786182" y="1285860"/>
            <a:ext cx="1720856" cy="13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54000" rIns="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endParaRPr lang="en-GB" sz="1600" b="1" dirty="0">
              <a:solidFill>
                <a:srgbClr val="FFFF66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</a:pPr>
            <a:r>
              <a:rPr lang="ru-RU" sz="2000" b="1" dirty="0">
                <a:solidFill>
                  <a:srgbClr val="7030A0"/>
                </a:solidFill>
              </a:rPr>
              <a:t>Ишемическая болезнь сердца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5940425" y="3508375"/>
            <a:ext cx="11525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54000" rIns="0" bIns="1800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r>
              <a:rPr lang="ru-RU" sz="2000" b="1" dirty="0">
                <a:solidFill>
                  <a:srgbClr val="7030A0"/>
                </a:solidFill>
              </a:rPr>
              <a:t>Инсульт</a:t>
            </a:r>
            <a:endParaRPr lang="en-US" sz="2000" b="1" dirty="0">
              <a:solidFill>
                <a:srgbClr val="7030A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832225" y="3267075"/>
            <a:ext cx="1870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54000" rIns="36000" bIns="1800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endParaRPr lang="en-US" sz="1600" b="1">
              <a:solidFill>
                <a:schemeClr val="tx2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endParaRPr lang="en-US" sz="1600" b="1">
              <a:solidFill>
                <a:schemeClr val="tx2"/>
              </a:solidFill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6429388" y="2214555"/>
            <a:ext cx="2500330" cy="13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54000" rIns="0" bIns="1800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r>
              <a:rPr lang="ru-RU" sz="2000" b="1" dirty="0">
                <a:solidFill>
                  <a:srgbClr val="7030A0"/>
                </a:solidFill>
              </a:rPr>
              <a:t>Инфаркт миокарда       </a:t>
            </a: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endParaRPr lang="ru-RU" sz="1600" b="1" dirty="0">
              <a:solidFill>
                <a:schemeClr val="bg2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r>
              <a:rPr lang="ru-RU" sz="1600" b="1" dirty="0">
                <a:solidFill>
                  <a:schemeClr val="bg2"/>
                </a:solidFill>
              </a:rPr>
              <a:t>           </a:t>
            </a:r>
            <a:endParaRPr lang="en-GB" sz="1600" b="1" dirty="0">
              <a:solidFill>
                <a:schemeClr val="bg2"/>
              </a:solidFill>
            </a:endParaRPr>
          </a:p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177800" algn="l"/>
              </a:tabLst>
            </a:pP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46102" name="Picture 22" descr="better br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928934"/>
            <a:ext cx="1147762" cy="1036638"/>
          </a:xfrm>
          <a:prstGeom prst="rect">
            <a:avLst/>
          </a:prstGeom>
          <a:noFill/>
        </p:spPr>
      </p:pic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3929058" y="4143380"/>
            <a:ext cx="2503502" cy="10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54000" rIns="0" anchor="ctr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AF400"/>
              </a:buClr>
              <a:buSzPct val="85000"/>
              <a:buFont typeface="Monotype Sorts" pitchFamily="2" charset="2"/>
              <a:buNone/>
              <a:tabLst>
                <a:tab pos="90488" algn="l"/>
              </a:tabLst>
            </a:pPr>
            <a:r>
              <a:rPr lang="ru-RU" sz="2000" b="1" dirty="0">
                <a:solidFill>
                  <a:srgbClr val="7030A0"/>
                </a:solidFill>
              </a:rPr>
              <a:t>Нарушение мозгового кровообращения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6108" name="AutoShape 28"/>
          <p:cNvCxnSpPr>
            <a:cxnSpLocks noChangeShapeType="1"/>
          </p:cNvCxnSpPr>
          <p:nvPr/>
        </p:nvCxnSpPr>
        <p:spPr bwMode="auto">
          <a:xfrm>
            <a:off x="7092950" y="2852738"/>
            <a:ext cx="792163" cy="720725"/>
          </a:xfrm>
          <a:prstGeom prst="straightConnector1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109" name="AutoShape 29"/>
          <p:cNvCxnSpPr>
            <a:cxnSpLocks noChangeShapeType="1"/>
          </p:cNvCxnSpPr>
          <p:nvPr/>
        </p:nvCxnSpPr>
        <p:spPr bwMode="auto">
          <a:xfrm>
            <a:off x="7092950" y="3789363"/>
            <a:ext cx="647700" cy="0"/>
          </a:xfrm>
          <a:prstGeom prst="straightConnector1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110" name="AutoShape 30"/>
          <p:cNvCxnSpPr>
            <a:cxnSpLocks noChangeShapeType="1"/>
          </p:cNvCxnSpPr>
          <p:nvPr/>
        </p:nvCxnSpPr>
        <p:spPr bwMode="auto">
          <a:xfrm flipV="1">
            <a:off x="7524750" y="4076700"/>
            <a:ext cx="576263" cy="1554163"/>
          </a:xfrm>
          <a:prstGeom prst="straightConnector1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</p:cxn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1785918" y="4000504"/>
            <a:ext cx="1143008" cy="785818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/>
        </p:spPr>
        <p:txBody>
          <a:bodyPr wrap="square" lIns="0" tIns="0" r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2"/>
            <a:ext cx="7772400" cy="17224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800" b="1" dirty="0">
                <a:solidFill>
                  <a:srgbClr val="0070C0"/>
                </a:solidFill>
              </a:rPr>
              <a:t>Какие показатели в крови определяют риск </a:t>
            </a:r>
            <a:r>
              <a:rPr lang="ru-RU" sz="3800" b="1" dirty="0" smtClean="0">
                <a:solidFill>
                  <a:srgbClr val="0070C0"/>
                </a:solidFill>
              </a:rPr>
              <a:t>заболеть БСК</a:t>
            </a:r>
            <a:endParaRPr lang="ru-RU" sz="3800" b="1" dirty="0">
              <a:solidFill>
                <a:srgbClr val="0070C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2285992"/>
            <a:ext cx="5457825" cy="3857652"/>
          </a:xfrm>
        </p:spPr>
        <p:txBody>
          <a:bodyPr/>
          <a:lstStyle/>
          <a:p>
            <a:r>
              <a:rPr lang="ru-RU" sz="3200" b="1" u="sng" dirty="0">
                <a:solidFill>
                  <a:srgbClr val="0099CC"/>
                </a:solidFill>
              </a:rPr>
              <a:t>Липидный профиль</a:t>
            </a:r>
            <a:r>
              <a:rPr lang="ru-RU" sz="3200" dirty="0">
                <a:solidFill>
                  <a:srgbClr val="0099CC"/>
                </a:solidFill>
              </a:rPr>
              <a:t> (</a:t>
            </a:r>
            <a:r>
              <a:rPr lang="ru-RU" sz="3200" dirty="0" err="1">
                <a:solidFill>
                  <a:srgbClr val="0099CC"/>
                </a:solidFill>
              </a:rPr>
              <a:t>липидограмма</a:t>
            </a:r>
            <a:r>
              <a:rPr lang="ru-RU" sz="2000" dirty="0">
                <a:solidFill>
                  <a:srgbClr val="0099CC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</a:t>
            </a:r>
            <a:r>
              <a:rPr lang="ru-RU" sz="3200" b="1" dirty="0">
                <a:solidFill>
                  <a:schemeClr val="accent2"/>
                </a:solidFill>
              </a:rPr>
              <a:t>Общий холестерин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accent2"/>
                </a:solidFill>
              </a:rPr>
              <a:t>   Триглицериды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accent2"/>
                </a:solidFill>
              </a:rPr>
              <a:t>      ХС-ЛВП 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accent2"/>
                </a:solidFill>
              </a:rPr>
              <a:t>      ХС-ЛНП </a:t>
            </a:r>
          </a:p>
        </p:txBody>
      </p:sp>
      <p:pic>
        <p:nvPicPr>
          <p:cNvPr id="107525" name="Picture 5" descr="i?id=39050937&amp;tov=7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99150" y="3275012"/>
            <a:ext cx="1765300" cy="11811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/>
          <a:lstStyle/>
          <a:p>
            <a:r>
              <a:rPr lang="en-GB" sz="3800" b="1">
                <a:solidFill>
                  <a:srgbClr val="FF0000"/>
                </a:solidFill>
              </a:rPr>
              <a:t/>
            </a:r>
            <a:br>
              <a:rPr lang="en-GB" sz="3800" b="1">
                <a:solidFill>
                  <a:srgbClr val="FF0000"/>
                </a:solidFill>
              </a:rPr>
            </a:br>
            <a:endParaRPr lang="ru-RU" sz="3800" b="1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38" y="2071678"/>
            <a:ext cx="7239000" cy="23082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6400" b="1" dirty="0">
                <a:solidFill>
                  <a:srgbClr val="0070C0"/>
                </a:solidFill>
              </a:rPr>
              <a:t>«Плохой» холестерин – ХС ЛНП :</a:t>
            </a:r>
          </a:p>
          <a:p>
            <a:pPr algn="ctr">
              <a:buFont typeface="Wingdings" pitchFamily="2" charset="2"/>
              <a:buNone/>
            </a:pPr>
            <a:endParaRPr lang="ru-RU" sz="2000" b="1" dirty="0">
              <a:solidFill>
                <a:srgbClr val="80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2000" b="1" dirty="0">
              <a:solidFill>
                <a:srgbClr val="800000"/>
              </a:solidFill>
            </a:endParaRPr>
          </a:p>
          <a:p>
            <a:r>
              <a:rPr lang="ru-RU" sz="4400" b="1" dirty="0" smtClean="0">
                <a:solidFill>
                  <a:srgbClr val="00B0F0"/>
                </a:solidFill>
              </a:rPr>
              <a:t>в норме менее 3 ммоль/л!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59397" name="Picture 2" descr="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" contrast="6000"/>
          </a:blip>
          <a:srcRect/>
          <a:stretch>
            <a:fillRect/>
          </a:stretch>
        </p:blipFill>
        <p:spPr>
          <a:xfrm>
            <a:off x="-1" y="0"/>
            <a:ext cx="1928795" cy="1895540"/>
          </a:xfrm>
          <a:noFill/>
          <a:ln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 rot="16200000">
            <a:off x="4352104" y="1434318"/>
            <a:ext cx="719137" cy="8137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 anchorCtr="1"/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„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Чем ниже, тем лучше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“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57158" y="2285992"/>
            <a:ext cx="8143932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«Хороший»  холестерин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– ХС ЛВП 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04850" y="1979613"/>
            <a:ext cx="796766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00463" y="2017713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651500" y="1989138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>
                <a:solidFill>
                  <a:srgbClr val="FFFFFF"/>
                </a:solidFill>
              </a:rPr>
              <a:t> </a:t>
            </a:r>
            <a:endParaRPr lang="ru-RU" sz="26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143000" y="2401888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>
                <a:solidFill>
                  <a:srgbClr val="FFFFFF"/>
                </a:solidFill>
              </a:rPr>
              <a:t> </a:t>
            </a:r>
            <a:endParaRPr lang="ru-RU" sz="26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586163" y="2401888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2189163" y="2879725"/>
            <a:ext cx="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 sz="2600">
              <a:solidFill>
                <a:srgbClr val="6600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4070350" y="2879725"/>
            <a:ext cx="98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5272088" y="2879725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>
                <a:solidFill>
                  <a:srgbClr val="FFFF00"/>
                </a:solidFill>
              </a:rPr>
              <a:t> </a:t>
            </a:r>
            <a:endParaRPr lang="ru-RU" sz="2600"/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8278813" y="3255963"/>
            <a:ext cx="109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>
                <a:solidFill>
                  <a:srgbClr val="FFFFFF"/>
                </a:solidFill>
              </a:rPr>
              <a:t>”</a:t>
            </a:r>
            <a:endParaRPr lang="ru-RU" sz="2600"/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500034" y="4714884"/>
            <a:ext cx="79754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</a:rPr>
              <a:t>ХС-ЛВП в норме более 1 ммоль/л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3546475" y="4076700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 b="1">
                <a:solidFill>
                  <a:srgbClr val="FFCC00"/>
                </a:solidFill>
              </a:rPr>
              <a:t> </a:t>
            </a:r>
            <a:endParaRPr lang="ru-RU" sz="2600">
              <a:solidFill>
                <a:srgbClr val="FFCC00"/>
              </a:solidFill>
            </a:endParaRP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1143000" y="4487863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 b="1">
                <a:solidFill>
                  <a:srgbClr val="FFCC00"/>
                </a:solidFill>
              </a:rPr>
              <a:t> </a:t>
            </a:r>
            <a:endParaRPr lang="ru-RU" sz="2600">
              <a:solidFill>
                <a:srgbClr val="FFCC00"/>
              </a:solidFill>
            </a:endParaRP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1143000" y="4962525"/>
            <a:ext cx="9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600">
                <a:solidFill>
                  <a:srgbClr val="0000FF"/>
                </a:solidFill>
              </a:rPr>
              <a:t> </a:t>
            </a:r>
            <a:endParaRPr lang="ru-RU" sz="2600">
              <a:solidFill>
                <a:srgbClr val="FF3300"/>
              </a:solidFill>
            </a:endParaRPr>
          </a:p>
        </p:txBody>
      </p:sp>
      <p:pic>
        <p:nvPicPr>
          <p:cNvPr id="60463" name="Picture 2" descr="007"/>
          <p:cNvPicPr>
            <a:picLocks noChangeAspect="1" noChangeArrowheads="1"/>
          </p:cNvPicPr>
          <p:nvPr/>
        </p:nvPicPr>
        <p:blipFill>
          <a:blip r:embed="rId3">
            <a:lum bright="-4000" contrast="6000"/>
          </a:blip>
          <a:srcRect/>
          <a:stretch>
            <a:fillRect/>
          </a:stretch>
        </p:blipFill>
        <p:spPr bwMode="auto">
          <a:xfrm>
            <a:off x="240054" y="129724"/>
            <a:ext cx="2045930" cy="187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57148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rIns="0" bIns="0" anchor="b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КОНТРОЛЬ УРОВНЯ ХОЛЕСТЕРИНА И ЛИПИДОГРАММЫ</a:t>
            </a:r>
          </a:p>
        </p:txBody>
      </p:sp>
      <p:sp>
        <p:nvSpPr>
          <p:cNvPr id="33796" name="Содержимое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144000" cy="4851400"/>
          </a:xfrm>
        </p:spPr>
        <p:txBody>
          <a:bodyPr/>
          <a:lstStyle/>
          <a:p>
            <a:pPr marL="571500" indent="-571500">
              <a:lnSpc>
                <a:spcPct val="140000"/>
              </a:lnSpc>
              <a:buClr>
                <a:schemeClr val="tx2">
                  <a:lumMod val="25000"/>
                </a:schemeClr>
              </a:buClr>
              <a:buFont typeface="Wingdings 2" pitchFamily="18" charset="2"/>
              <a:buAutoNum type="arabicPeriod"/>
            </a:pPr>
            <a:endParaRPr lang="ru-RU" sz="2600" b="1" dirty="0" smtClean="0">
              <a:solidFill>
                <a:srgbClr val="00B0F0"/>
              </a:solidFill>
            </a:endParaRPr>
          </a:p>
          <a:p>
            <a:pPr marL="571500" indent="-571500">
              <a:lnSpc>
                <a:spcPct val="140000"/>
              </a:lnSpc>
              <a:buClr>
                <a:schemeClr val="tx2">
                  <a:lumMod val="25000"/>
                </a:schemeClr>
              </a:buClr>
              <a:buFont typeface="Wingdings 2" pitchFamily="18" charset="2"/>
              <a:buAutoNum type="arabicPeriod"/>
            </a:pPr>
            <a:r>
              <a:rPr lang="ru-RU" sz="4000" b="1" dirty="0" smtClean="0">
                <a:solidFill>
                  <a:srgbClr val="00B0F0"/>
                </a:solidFill>
              </a:rPr>
              <a:t>Общий холестерин - </a:t>
            </a:r>
            <a:r>
              <a:rPr lang="en-US" sz="4000" b="1" dirty="0" smtClean="0">
                <a:solidFill>
                  <a:srgbClr val="00B0F0"/>
                </a:solidFill>
              </a:rPr>
              <a:t>&lt; 4</a:t>
            </a:r>
            <a:r>
              <a:rPr lang="ru-RU" sz="4000" b="1" dirty="0" smtClean="0">
                <a:solidFill>
                  <a:srgbClr val="00B0F0"/>
                </a:solidFill>
              </a:rPr>
              <a:t>,5 ммоль/л;</a:t>
            </a:r>
          </a:p>
          <a:p>
            <a:pPr marL="571500" indent="-571500">
              <a:lnSpc>
                <a:spcPct val="140000"/>
              </a:lnSpc>
              <a:buClr>
                <a:schemeClr val="accent3">
                  <a:lumMod val="50000"/>
                </a:schemeClr>
              </a:buClr>
              <a:buFont typeface="Wingdings 2" pitchFamily="18" charset="2"/>
              <a:buAutoNum type="arabicPeriod"/>
            </a:pPr>
            <a:r>
              <a:rPr lang="ru-RU" sz="4000" b="1" dirty="0" smtClean="0">
                <a:solidFill>
                  <a:srgbClr val="00B0F0"/>
                </a:solidFill>
              </a:rPr>
              <a:t>ХС ЛНП - </a:t>
            </a:r>
            <a:r>
              <a:rPr lang="en-US" sz="4000" b="1" dirty="0" smtClean="0">
                <a:solidFill>
                  <a:srgbClr val="00B0F0"/>
                </a:solidFill>
              </a:rPr>
              <a:t>&lt;</a:t>
            </a:r>
            <a:r>
              <a:rPr lang="ru-RU" sz="4000" b="1" dirty="0" smtClean="0">
                <a:solidFill>
                  <a:srgbClr val="00B0F0"/>
                </a:solidFill>
              </a:rPr>
              <a:t> 2,6 ммоль/л;</a:t>
            </a:r>
          </a:p>
          <a:p>
            <a:pPr marL="571500" indent="-571500">
              <a:lnSpc>
                <a:spcPct val="140000"/>
              </a:lnSpc>
              <a:buClr>
                <a:schemeClr val="accent3">
                  <a:lumMod val="50000"/>
                </a:schemeClr>
              </a:buClr>
              <a:buFont typeface="Wingdings 2" pitchFamily="18" charset="2"/>
              <a:buAutoNum type="arabicPeriod"/>
            </a:pPr>
            <a:r>
              <a:rPr lang="ru-RU" sz="4000" b="1" dirty="0" smtClean="0">
                <a:solidFill>
                  <a:srgbClr val="00B0F0"/>
                </a:solidFill>
              </a:rPr>
              <a:t>ХС ЛВП - </a:t>
            </a:r>
            <a:r>
              <a:rPr lang="en-US" sz="4000" b="1" dirty="0" smtClean="0">
                <a:solidFill>
                  <a:srgbClr val="00B0F0"/>
                </a:solidFill>
              </a:rPr>
              <a:t>&gt;</a:t>
            </a:r>
            <a:r>
              <a:rPr lang="ru-RU" sz="4000" b="1" dirty="0" smtClean="0">
                <a:solidFill>
                  <a:srgbClr val="00B0F0"/>
                </a:solidFill>
              </a:rPr>
              <a:t>1,0 ммоль/л;</a:t>
            </a:r>
          </a:p>
          <a:p>
            <a:pPr marL="571500" indent="-571500">
              <a:lnSpc>
                <a:spcPct val="140000"/>
              </a:lnSpc>
              <a:buClr>
                <a:schemeClr val="accent3">
                  <a:lumMod val="50000"/>
                </a:schemeClr>
              </a:buClr>
              <a:buFont typeface="Wingdings 2" pitchFamily="18" charset="2"/>
              <a:buAutoNum type="arabicPeriod"/>
            </a:pPr>
            <a:r>
              <a:rPr lang="ru-RU" sz="4000" b="1" dirty="0" smtClean="0">
                <a:solidFill>
                  <a:srgbClr val="00B0F0"/>
                </a:solidFill>
              </a:rPr>
              <a:t>Триглицериды - </a:t>
            </a:r>
            <a:r>
              <a:rPr lang="en-US" sz="4000" b="1" dirty="0" smtClean="0">
                <a:solidFill>
                  <a:srgbClr val="00B0F0"/>
                </a:solidFill>
              </a:rPr>
              <a:t>&lt;</a:t>
            </a:r>
            <a:r>
              <a:rPr lang="ru-RU" sz="4000" b="1" dirty="0" smtClean="0">
                <a:solidFill>
                  <a:srgbClr val="00B0F0"/>
                </a:solidFill>
              </a:rPr>
              <a:t> 1,7 ммоль/л</a:t>
            </a:r>
          </a:p>
          <a:p>
            <a:pPr marL="571500" indent="-571500">
              <a:lnSpc>
                <a:spcPct val="90000"/>
              </a:lnSpc>
            </a:pPr>
            <a:endParaRPr lang="ru-RU" sz="40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Почему курение опасно?</a:t>
            </a:r>
          </a:p>
        </p:txBody>
      </p:sp>
      <p:graphicFrame>
        <p:nvGraphicFramePr>
          <p:cNvPr id="550919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471488" y="3202351"/>
          <a:ext cx="2900362" cy="1597885"/>
        </p:xfrm>
        <a:graphic>
          <a:graphicData uri="http://schemas.openxmlformats.org/presentationml/2006/ole">
            <p:oleObj spid="_x0000_s2050" name="Диаграмма" r:id="rId4" imgW="8229600" imgH="4533824" progId="MSGraph.Chart.8">
              <p:embed followColorScheme="full"/>
            </p:oleObj>
          </a:graphicData>
        </a:graphic>
      </p:graphicFrame>
      <p:sp>
        <p:nvSpPr>
          <p:cNvPr id="550929" name="Rectangle 17"/>
          <p:cNvSpPr>
            <a:spLocks noChangeArrowheads="1"/>
          </p:cNvSpPr>
          <p:nvPr/>
        </p:nvSpPr>
        <p:spPr bwMode="auto">
          <a:xfrm>
            <a:off x="250825" y="692150"/>
            <a:ext cx="92884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</p:txBody>
      </p:sp>
      <p:sp>
        <p:nvSpPr>
          <p:cNvPr id="550932" name="Rectangle 20"/>
          <p:cNvSpPr>
            <a:spLocks noChangeArrowheads="1"/>
          </p:cNvSpPr>
          <p:nvPr/>
        </p:nvSpPr>
        <p:spPr bwMode="auto">
          <a:xfrm>
            <a:off x="571472" y="1000108"/>
            <a:ext cx="2808288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Нитрозамины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50933" name="Rectangle 21"/>
          <p:cNvSpPr>
            <a:spLocks noChangeArrowheads="1"/>
          </p:cNvSpPr>
          <p:nvPr/>
        </p:nvSpPr>
        <p:spPr bwMode="auto">
          <a:xfrm>
            <a:off x="571472" y="2214554"/>
            <a:ext cx="2808288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0000"/>
                </a:solidFill>
              </a:rPr>
              <a:t>Никотин</a:t>
            </a:r>
            <a:r>
              <a:rPr lang="ru-RU"/>
              <a:t> </a:t>
            </a:r>
          </a:p>
        </p:txBody>
      </p:sp>
      <p:sp>
        <p:nvSpPr>
          <p:cNvPr id="550934" name="Rectangle 22"/>
          <p:cNvSpPr>
            <a:spLocks noChangeArrowheads="1"/>
          </p:cNvSpPr>
          <p:nvPr/>
        </p:nvSpPr>
        <p:spPr bwMode="auto">
          <a:xfrm>
            <a:off x="642910" y="3357562"/>
            <a:ext cx="2808287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0000"/>
                </a:solidFill>
              </a:rPr>
              <a:t>Смолы</a:t>
            </a:r>
            <a:r>
              <a:rPr lang="ru-RU"/>
              <a:t> </a:t>
            </a:r>
          </a:p>
        </p:txBody>
      </p:sp>
      <p:sp>
        <p:nvSpPr>
          <p:cNvPr id="550935" name="Rectangle 23"/>
          <p:cNvSpPr>
            <a:spLocks noChangeArrowheads="1"/>
          </p:cNvSpPr>
          <p:nvPr/>
        </p:nvSpPr>
        <p:spPr bwMode="auto">
          <a:xfrm>
            <a:off x="571472" y="4500570"/>
            <a:ext cx="2808287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Тяжелые металлы</a:t>
            </a:r>
            <a:r>
              <a:rPr lang="ru-RU" dirty="0"/>
              <a:t> </a:t>
            </a:r>
          </a:p>
        </p:txBody>
      </p:sp>
      <p:sp>
        <p:nvSpPr>
          <p:cNvPr id="550936" name="Rectangle 24"/>
          <p:cNvSpPr>
            <a:spLocks noChangeArrowheads="1"/>
          </p:cNvSpPr>
          <p:nvPr/>
        </p:nvSpPr>
        <p:spPr bwMode="auto">
          <a:xfrm>
            <a:off x="-973138" y="6092825"/>
            <a:ext cx="73025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0937" name="Rectangle 25"/>
          <p:cNvSpPr>
            <a:spLocks noChangeArrowheads="1"/>
          </p:cNvSpPr>
          <p:nvPr/>
        </p:nvSpPr>
        <p:spPr bwMode="auto">
          <a:xfrm>
            <a:off x="571472" y="5786454"/>
            <a:ext cx="2808287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Окись углерода (СО</a:t>
            </a:r>
            <a:r>
              <a:rPr lang="ru-RU" b="1" i="1" dirty="0"/>
              <a:t>)</a:t>
            </a:r>
            <a:r>
              <a:rPr lang="ru-RU" dirty="0"/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50938" name="Line 26"/>
          <p:cNvSpPr>
            <a:spLocks noChangeShapeType="1"/>
          </p:cNvSpPr>
          <p:nvPr/>
        </p:nvSpPr>
        <p:spPr bwMode="auto">
          <a:xfrm>
            <a:off x="3286117" y="1428736"/>
            <a:ext cx="1785950" cy="4571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50943" name="Line 31"/>
          <p:cNvSpPr>
            <a:spLocks noChangeShapeType="1"/>
          </p:cNvSpPr>
          <p:nvPr/>
        </p:nvSpPr>
        <p:spPr bwMode="auto">
          <a:xfrm>
            <a:off x="3428992" y="2643182"/>
            <a:ext cx="15843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50949" name="Line 37"/>
          <p:cNvSpPr>
            <a:spLocks noChangeShapeType="1"/>
          </p:cNvSpPr>
          <p:nvPr/>
        </p:nvSpPr>
        <p:spPr bwMode="auto">
          <a:xfrm>
            <a:off x="3500430" y="3643314"/>
            <a:ext cx="15128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50950" name="Line 38"/>
          <p:cNvSpPr>
            <a:spLocks noChangeShapeType="1"/>
          </p:cNvSpPr>
          <p:nvPr/>
        </p:nvSpPr>
        <p:spPr bwMode="auto">
          <a:xfrm>
            <a:off x="3500430" y="4857760"/>
            <a:ext cx="15113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50952" name="Line 40"/>
          <p:cNvSpPr>
            <a:spLocks noChangeShapeType="1"/>
          </p:cNvSpPr>
          <p:nvPr/>
        </p:nvSpPr>
        <p:spPr bwMode="auto">
          <a:xfrm>
            <a:off x="3571869" y="6072205"/>
            <a:ext cx="1428760" cy="4571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50953" name="AutoShape 41"/>
          <p:cNvSpPr>
            <a:spLocks noChangeArrowheads="1"/>
          </p:cNvSpPr>
          <p:nvPr/>
        </p:nvSpPr>
        <p:spPr bwMode="auto">
          <a:xfrm>
            <a:off x="5143504" y="857232"/>
            <a:ext cx="3744912" cy="10810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канцерогены </a:t>
            </a:r>
          </a:p>
        </p:txBody>
      </p:sp>
      <p:sp>
        <p:nvSpPr>
          <p:cNvPr id="550955" name="AutoShape 43"/>
          <p:cNvSpPr>
            <a:spLocks noChangeArrowheads="1"/>
          </p:cNvSpPr>
          <p:nvPr/>
        </p:nvSpPr>
        <p:spPr bwMode="auto">
          <a:xfrm>
            <a:off x="5143504" y="2143116"/>
            <a:ext cx="3744912" cy="10080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</a:rPr>
              <a:t>Тромбообразование</a:t>
            </a:r>
            <a:endParaRPr lang="ru-RU" sz="2400" b="1" dirty="0">
              <a:solidFill>
                <a:srgbClr val="000000"/>
              </a:solidFill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</a:rPr>
              <a:t>атеросклероз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50957" name="AutoShape 45"/>
          <p:cNvSpPr>
            <a:spLocks noChangeArrowheads="1"/>
          </p:cNvSpPr>
          <p:nvPr/>
        </p:nvSpPr>
        <p:spPr bwMode="auto">
          <a:xfrm>
            <a:off x="5143504" y="3286124"/>
            <a:ext cx="3722687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канцерогены</a:t>
            </a:r>
          </a:p>
        </p:txBody>
      </p:sp>
      <p:sp>
        <p:nvSpPr>
          <p:cNvPr id="550958" name="AutoShape 46"/>
          <p:cNvSpPr>
            <a:spLocks noChangeArrowheads="1"/>
          </p:cNvSpPr>
          <p:nvPr/>
        </p:nvSpPr>
        <p:spPr bwMode="auto">
          <a:xfrm>
            <a:off x="5214942" y="4500570"/>
            <a:ext cx="3744912" cy="10604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канцерогены</a:t>
            </a:r>
          </a:p>
        </p:txBody>
      </p:sp>
      <p:sp>
        <p:nvSpPr>
          <p:cNvPr id="550959" name="AutoShape 47"/>
          <p:cNvSpPr>
            <a:spLocks noChangeArrowheads="1"/>
          </p:cNvSpPr>
          <p:nvPr/>
        </p:nvSpPr>
        <p:spPr bwMode="auto">
          <a:xfrm>
            <a:off x="5072066" y="5734050"/>
            <a:ext cx="3744913" cy="11239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Хроническая гипоксия</a:t>
            </a:r>
            <a:r>
              <a:rPr lang="ru-RU" sz="2400" b="1"/>
              <a:t> 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550960" name="Picture 48" descr="d7318b7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938" y="0"/>
            <a:ext cx="1008062" cy="1296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2938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От чего зависит здоровье человека?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comp1\Documents\Интерн. рамки, рисунки - ЗОЖ, зубы, глаза, курение\ЗОЖ 2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92233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928670"/>
            <a:ext cx="8229600" cy="1511300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Болезни системы кровообращения встречаются у заядлых курильщиков в 4 раза чаще, чем рак легких.</a:t>
            </a:r>
          </a:p>
        </p:txBody>
      </p:sp>
      <p:pic>
        <p:nvPicPr>
          <p:cNvPr id="5123" name="Picture 3" descr="C:\Documents and Settings\User\Мои документы\Documents\Картинки для работы\отказ от курения\902779020-Stay-Alive-Abstract-health-care-backgrounds-fir-your-desig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57818" y="3000371"/>
            <a:ext cx="3055936" cy="3151009"/>
          </a:xfrm>
          <a:noFill/>
          <a:ln>
            <a:miter lim="800000"/>
            <a:headEnd/>
            <a:tailEnd/>
          </a:ln>
        </p:spPr>
      </p:pic>
      <p:pic>
        <p:nvPicPr>
          <p:cNvPr id="5124" name="Picture 4" descr="C:\Documents and Settings\User\Мои документы\Documents\Картинки для работы\отказ от курения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02" y="2714625"/>
            <a:ext cx="4768112" cy="35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706420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Никотиновая гипертония</a:t>
            </a:r>
          </a:p>
        </p:txBody>
      </p:sp>
      <p:pic>
        <p:nvPicPr>
          <p:cNvPr id="7172" name="Picture 5" descr="C:\Documents and Settings\User\Мои документы\Documents\Картинки для работы\ССЗ\التدخين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168650" cy="4525962"/>
          </a:xfrm>
          <a:noFill/>
          <a:ln>
            <a:miter lim="800000"/>
            <a:headEnd/>
            <a:tailEnd/>
          </a:ln>
        </p:spPr>
      </p:pic>
      <p:sp>
        <p:nvSpPr>
          <p:cNvPr id="7171" name="Содержимое 8"/>
          <p:cNvSpPr>
            <a:spLocks noGrp="1"/>
          </p:cNvSpPr>
          <p:nvPr>
            <p:ph sz="half" idx="2"/>
          </p:nvPr>
        </p:nvSpPr>
        <p:spPr bwMode="auto">
          <a:xfrm>
            <a:off x="4214810" y="2143116"/>
            <a:ext cx="4614866" cy="3757626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Вдыхаемый курильщиком никотин провоцирует выброс адреналина, который заставляет сжиматься мышечные стенки артерий.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214282" y="642918"/>
            <a:ext cx="8643937" cy="1071563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Курение повреждает сердце</a:t>
            </a:r>
          </a:p>
        </p:txBody>
      </p:sp>
      <p:pic>
        <p:nvPicPr>
          <p:cNvPr id="6148" name="Picture 2" descr="F:\Картинки для работы\отказ от курения\heart_smoking_hg_cl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929190" y="2000240"/>
            <a:ext cx="3764578" cy="4143404"/>
          </a:xfrm>
          <a:noFill/>
          <a:ln>
            <a:miter lim="800000"/>
            <a:headEnd/>
            <a:tailEnd/>
          </a:ln>
        </p:spPr>
      </p:pic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928802"/>
            <a:ext cx="4114800" cy="41434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Окись углерода блокирует доставку кислорода к сердечной мышце.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88" y="142875"/>
            <a:ext cx="8629650" cy="1428750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AE1517"/>
                </a:solidFill>
              </a:rPr>
              <a:t/>
            </a:r>
            <a:br>
              <a:rPr lang="ru-RU" sz="2800" dirty="0" smtClean="0">
                <a:solidFill>
                  <a:srgbClr val="AE1517"/>
                </a:solidFill>
              </a:rPr>
            </a:br>
            <a:r>
              <a:rPr lang="ru-RU" sz="2800" dirty="0" smtClean="0">
                <a:solidFill>
                  <a:srgbClr val="AE1517"/>
                </a:solidFill>
              </a:rPr>
              <a:t/>
            </a:r>
            <a:br>
              <a:rPr lang="ru-RU" sz="2800" dirty="0" smtClean="0">
                <a:solidFill>
                  <a:srgbClr val="AE1517"/>
                </a:solidFill>
              </a:rPr>
            </a:br>
            <a:r>
              <a:rPr lang="ru-RU" sz="2800" dirty="0" smtClean="0">
                <a:solidFill>
                  <a:srgbClr val="AE1517"/>
                </a:solidFill>
              </a:rPr>
              <a:t/>
            </a:r>
            <a:br>
              <a:rPr lang="ru-RU" sz="2800" dirty="0" smtClean="0">
                <a:solidFill>
                  <a:srgbClr val="AE1517"/>
                </a:solidFill>
              </a:rPr>
            </a:br>
            <a:r>
              <a:rPr lang="ru-RU" sz="2800" dirty="0" smtClean="0">
                <a:solidFill>
                  <a:srgbClr val="AE1517"/>
                </a:solidFill>
              </a:rPr>
              <a:t/>
            </a:r>
            <a:br>
              <a:rPr lang="ru-RU" sz="2800" dirty="0" smtClean="0">
                <a:solidFill>
                  <a:srgbClr val="AE1517"/>
                </a:solidFill>
              </a:rPr>
            </a:br>
            <a:r>
              <a:rPr lang="ru-RU" sz="2800" dirty="0" smtClean="0">
                <a:solidFill>
                  <a:srgbClr val="AE1517"/>
                </a:solidFill>
              </a:rPr>
              <a:t/>
            </a:r>
            <a:br>
              <a:rPr lang="ru-RU" sz="2800" dirty="0" smtClean="0">
                <a:solidFill>
                  <a:srgbClr val="AE1517"/>
                </a:solidFill>
              </a:rPr>
            </a:br>
            <a:r>
              <a:rPr lang="ru-RU" sz="2800" dirty="0" smtClean="0">
                <a:solidFill>
                  <a:srgbClr val="AE1517"/>
                </a:solidFill>
              </a:rPr>
              <a:t/>
            </a:r>
            <a:br>
              <a:rPr lang="ru-RU" sz="2800" dirty="0" smtClean="0">
                <a:solidFill>
                  <a:srgbClr val="AE1517"/>
                </a:solidFill>
              </a:rPr>
            </a:br>
            <a:r>
              <a:rPr lang="ru-RU" sz="2800" dirty="0" smtClean="0">
                <a:solidFill>
                  <a:srgbClr val="AE1517"/>
                </a:solidFill>
              </a:rPr>
              <a:t/>
            </a:r>
            <a:br>
              <a:rPr lang="ru-RU" sz="2800" dirty="0" smtClean="0">
                <a:solidFill>
                  <a:srgbClr val="AE1517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Атеросклероз и ишемическая болезнь сердца</a:t>
            </a:r>
          </a:p>
        </p:txBody>
      </p:sp>
      <p:sp>
        <p:nvSpPr>
          <p:cNvPr id="8195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072066" y="2714620"/>
            <a:ext cx="3857621" cy="2571758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Выделяющийся при курении оксид углерода повышает содержание холестерина в крови</a:t>
            </a:r>
          </a:p>
        </p:txBody>
      </p:sp>
      <p:pic>
        <p:nvPicPr>
          <p:cNvPr id="110594" name="Picture 2" descr="C:\Documents and Settings\User\Мои документы\Documents\Картинки для работы\ССЗ\-das-haessliche-cholesterin-sorgt-dafuer-dass-sich-arterien-verengen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4381552" cy="4381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142875"/>
            <a:ext cx="7929563" cy="1071563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Инфаркт миокарда</a:t>
            </a:r>
          </a:p>
        </p:txBody>
      </p:sp>
      <p:pic>
        <p:nvPicPr>
          <p:cNvPr id="9220" name="Picture 2" descr="C:\Documents and Settings\User\Мои документы\Documents\Картинки для работы\отказ от курения\48928db295640c72e9062a8a3d56cdc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068412" cy="469544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785794"/>
            <a:ext cx="8543955" cy="1000131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Пассивное курение и сердце</a:t>
            </a:r>
          </a:p>
        </p:txBody>
      </p:sp>
      <p:pic>
        <p:nvPicPr>
          <p:cNvPr id="12292" name="Picture 3" descr="C:\Documents and Settings\User\Мои документы\Documents\Картинки для работы\отказ от курения\orig_ff08b177a0d8200f38ac5a68b578da1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357290" y="1928802"/>
            <a:ext cx="6672280" cy="4317919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C:\Documents and Settings\User\Мои документы\Documents\Картинки для работы\отказ от курения\0a07ce2f060cc0a40b13f34c5e56eb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356"/>
            <a:ext cx="4391025" cy="58531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615262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Употребление алкоголя</a:t>
            </a:r>
          </a:p>
        </p:txBody>
      </p:sp>
      <p:pic>
        <p:nvPicPr>
          <p:cNvPr id="57346" name="Picture 2" descr="C:\Documents and Settings\User\Мои документы\Documents\Картинки для работы\Алкоголизм\1ef6a22809c282c77211b7745398d9f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6667500" cy="4343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5429250"/>
            <a:ext cx="5715008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 sz="4000" b="1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Вы сможете на этом остановиться</a:t>
            </a:r>
            <a:r>
              <a:rPr lang="ru-RU" sz="4000" b="1" i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?</a:t>
            </a:r>
            <a:endParaRPr lang="ru-RU" sz="4000" b="1" i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"/>
          <p:cNvSpPr>
            <a:spLocks noChangeShapeType="1"/>
          </p:cNvSpPr>
          <p:nvPr/>
        </p:nvSpPr>
        <p:spPr bwMode="auto">
          <a:xfrm>
            <a:off x="2051050" y="6092825"/>
            <a:ext cx="48260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643438" y="2060575"/>
            <a:ext cx="2952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072066" y="1000108"/>
            <a:ext cx="3636963" cy="3241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Болезни системы кровообращения</a:t>
            </a:r>
            <a:endParaRPr lang="ru-RU" sz="2800" b="1" dirty="0">
              <a:solidFill>
                <a:srgbClr val="00206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800" b="1" dirty="0">
                <a:solidFill>
                  <a:srgbClr val="002060"/>
                </a:solidFill>
              </a:rPr>
              <a:t>Ожирение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800" b="1" dirty="0">
                <a:solidFill>
                  <a:srgbClr val="002060"/>
                </a:solidFill>
              </a:rPr>
              <a:t>Сахарный диабет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Онкологические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221" name="AutoShape 4"/>
          <p:cNvSpPr>
            <a:spLocks/>
          </p:cNvSpPr>
          <p:nvPr/>
        </p:nvSpPr>
        <p:spPr bwMode="auto">
          <a:xfrm>
            <a:off x="4716463" y="2349500"/>
            <a:ext cx="215900" cy="3240088"/>
          </a:xfrm>
          <a:prstGeom prst="leftBracket">
            <a:avLst>
              <a:gd name="adj" fmla="val 125061"/>
            </a:avLst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484438" y="4005263"/>
            <a:ext cx="2232025" cy="1587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2051050" y="4941888"/>
            <a:ext cx="1588" cy="115093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2428861" y="5518150"/>
            <a:ext cx="3438540" cy="1233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70C0"/>
                </a:solidFill>
              </a:rPr>
              <a:t>Нарушения питания  </a:t>
            </a:r>
            <a:r>
              <a:rPr lang="ru-RU" sz="3400" b="1" dirty="0">
                <a:solidFill>
                  <a:srgbClr val="0070C0"/>
                </a:solidFill>
              </a:rPr>
              <a:t>30-50%</a:t>
            </a:r>
            <a:r>
              <a:rPr lang="ru-RU" sz="2000" b="1" dirty="0">
                <a:solidFill>
                  <a:srgbClr val="0070C0"/>
                </a:solidFill>
              </a:rPr>
              <a:t>                причин заболеваний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V="1">
            <a:off x="6877050" y="4940300"/>
            <a:ext cx="1588" cy="1154113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1042988" y="4149725"/>
            <a:ext cx="374491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1619" name="Picture 3" descr="C:\Documents and Settings\User\Мои документы\Documents\Картинки для работы\Питание\130701_metabolism_Shuttersto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3362522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43890" cy="71438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50" dirty="0" smtClean="0">
                <a:ln w="11430"/>
                <a:solidFill>
                  <a:srgbClr val="002060"/>
                </a:solidFill>
              </a:rPr>
              <a:t>Что такое гиподинамия?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8572500" cy="574198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51203" name="Picture 2" descr="C:\Users\comp1\Documents\Интерн. рамки, рисунки - ЗОЖ, зубы, глаза, курение\ГИПОДИНАМИЯ\60627_NewsPGMPH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965303" cy="531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720" y="3500438"/>
            <a:ext cx="8540750" cy="285593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800000"/>
                </a:solidFill>
              </a:rPr>
              <a:t>«…2015 год – национальный год борьбы с </a:t>
            </a:r>
            <a:r>
              <a:rPr lang="ru-RU" sz="3600" b="1" dirty="0" err="1" smtClean="0">
                <a:solidFill>
                  <a:srgbClr val="800000"/>
                </a:solidFill>
              </a:rPr>
              <a:t>сердечно-сосудистыми</a:t>
            </a:r>
            <a:r>
              <a:rPr lang="ru-RU" sz="3600" b="1" dirty="0" smtClean="0">
                <a:solidFill>
                  <a:srgbClr val="800000"/>
                </a:solidFill>
              </a:rPr>
              <a:t> </a:t>
            </a:r>
            <a:r>
              <a:rPr lang="ru-RU" sz="3600" b="1" dirty="0">
                <a:solidFill>
                  <a:srgbClr val="800000"/>
                </a:solidFill>
              </a:rPr>
              <a:t>заболеваниями»</a:t>
            </a:r>
          </a:p>
        </p:txBody>
      </p:sp>
      <p:pic>
        <p:nvPicPr>
          <p:cNvPr id="1218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176713" cy="2792413"/>
          </a:xfrm>
          <a:prstGeom prst="rect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214810" y="5934670"/>
            <a:ext cx="460692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Из Послания Президента России </a:t>
            </a: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Путина В.В. Федеральному собранию</a:t>
            </a: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 от 04 декабря 2014 года</a:t>
            </a:r>
          </a:p>
        </p:txBody>
      </p:sp>
      <p:pic>
        <p:nvPicPr>
          <p:cNvPr id="121863" name="Picture 5" descr="сердце в ру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799" y="428604"/>
            <a:ext cx="400820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5728"/>
            <a:ext cx="7620000" cy="8683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Интенсивность физических упражнений в зависимости от возраста </a:t>
            </a:r>
          </a:p>
        </p:txBody>
      </p:sp>
      <p:graphicFrame>
        <p:nvGraphicFramePr>
          <p:cNvPr id="365625" name="Group 57"/>
          <p:cNvGraphicFramePr>
            <a:graphicFrameLocks noGrp="1"/>
          </p:cNvGraphicFramePr>
          <p:nvPr>
            <p:ph type="tbl" idx="1"/>
          </p:nvPr>
        </p:nvGraphicFramePr>
        <p:xfrm>
          <a:off x="357158" y="1500174"/>
          <a:ext cx="8329642" cy="4882212"/>
        </p:xfrm>
        <a:graphic>
          <a:graphicData uri="http://schemas.openxmlformats.org/drawingml/2006/table">
            <a:tbl>
              <a:tblPr/>
              <a:tblGrid>
                <a:gridCol w="2198717"/>
                <a:gridCol w="3095625"/>
                <a:gridCol w="3035300"/>
              </a:tblGrid>
              <a:tr h="665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Возраст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ИНТЕНСИВНОСТЬ (ПУЛЬС В 1 МИН)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годы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Низкая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умеренная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Умеренная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Значительная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105-133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133-162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99-126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126-153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94-119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119-145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88-112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112-136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83-105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105-128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77-98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98-119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dirty="0" smtClean="0">
                <a:solidFill>
                  <a:srgbClr val="002060"/>
                </a:solidFill>
              </a:rPr>
              <a:t>Связь тревожно-депрессивных расстройств с болезнями системы кровообращения</a:t>
            </a:r>
            <a:endParaRPr lang="ru-RU" sz="3000" dirty="0" smtClean="0">
              <a:solidFill>
                <a:srgbClr val="002060"/>
              </a:solidFill>
            </a:endParaRPr>
          </a:p>
        </p:txBody>
      </p:sp>
      <p:pic>
        <p:nvPicPr>
          <p:cNvPr id="59394" name="Picture 2" descr="C:\Documents and Settings\User\Мои документы\Documents\Картинки для работы\ССЗ\kakie-lekarstva-ot-povyshennogo-dav_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1965209" cy="2643206"/>
          </a:xfrm>
          <a:prstGeom prst="rect">
            <a:avLst/>
          </a:prstGeom>
          <a:noFill/>
        </p:spPr>
      </p:pic>
      <p:pic>
        <p:nvPicPr>
          <p:cNvPr id="59395" name="Picture 3" descr="C:\Documents and Settings\User\Мои документы\Documents\Картинки для работы\ССЗ\сердц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2500330" cy="2500330"/>
          </a:xfrm>
          <a:prstGeom prst="rect">
            <a:avLst/>
          </a:prstGeom>
          <a:noFill/>
        </p:spPr>
      </p:pic>
      <p:pic>
        <p:nvPicPr>
          <p:cNvPr id="59396" name="Picture 4" descr="C:\Documents and Settings\User\Мои документы\Documents\Картинки для работы\ССЗ\g1ZC00ZG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071678"/>
            <a:ext cx="3048023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643446"/>
            <a:ext cx="807249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Стресс, тревожные и депрессивные состояния более чем в 2 раза увеличивают риск осложнений и смерти от болезней системы кровообращения.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432800" cy="929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3200" b="1" dirty="0">
                <a:solidFill>
                  <a:srgbClr val="002060"/>
                </a:solidFill>
              </a:rPr>
              <a:t>Изменение образа жизни в целом снижает риск </a:t>
            </a:r>
            <a:r>
              <a:rPr lang="ru-RU" sz="3200" b="1" dirty="0" smtClean="0">
                <a:solidFill>
                  <a:srgbClr val="002060"/>
                </a:solidFill>
              </a:rPr>
              <a:t>смерти </a:t>
            </a:r>
            <a:r>
              <a:rPr lang="ru-RU" sz="3200" b="1" dirty="0">
                <a:solidFill>
                  <a:srgbClr val="002060"/>
                </a:solidFill>
              </a:rPr>
              <a:t>от 44%  до  60%</a:t>
            </a:r>
            <a:r>
              <a:rPr kumimoji="1"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26737" name="Group 49"/>
          <p:cNvGraphicFramePr>
            <a:graphicFrameLocks noGrp="1"/>
          </p:cNvGraphicFramePr>
          <p:nvPr>
            <p:ph/>
          </p:nvPr>
        </p:nvGraphicFramePr>
        <p:xfrm>
          <a:off x="468313" y="1593850"/>
          <a:ext cx="8110537" cy="5049860"/>
        </p:xfrm>
        <a:graphic>
          <a:graphicData uri="http://schemas.openxmlformats.org/drawingml/2006/table">
            <a:tbl>
              <a:tblPr/>
              <a:tblGrid>
                <a:gridCol w="4565899"/>
                <a:gridCol w="3544638"/>
              </a:tblGrid>
              <a:tr h="133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47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8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6718" name="Text Box 30"/>
          <p:cNvSpPr txBox="1">
            <a:spLocks noChangeArrowheads="1"/>
          </p:cNvSpPr>
          <p:nvPr/>
        </p:nvSpPr>
        <p:spPr bwMode="auto">
          <a:xfrm>
            <a:off x="1331913" y="1844675"/>
            <a:ext cx="3241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3200" b="1" dirty="0">
                <a:solidFill>
                  <a:srgbClr val="0070C0"/>
                </a:solidFill>
                <a:cs typeface="+mn-cs"/>
              </a:rPr>
              <a:t>Рекомендации</a:t>
            </a:r>
          </a:p>
        </p:txBody>
      </p:sp>
      <p:sp>
        <p:nvSpPr>
          <p:cNvPr id="626719" name="Text Box 31"/>
          <p:cNvSpPr txBox="1">
            <a:spLocks noChangeArrowheads="1"/>
          </p:cNvSpPr>
          <p:nvPr/>
        </p:nvSpPr>
        <p:spPr bwMode="auto">
          <a:xfrm>
            <a:off x="5143504" y="1571612"/>
            <a:ext cx="2835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3200" b="1" dirty="0">
                <a:solidFill>
                  <a:srgbClr val="0070C0"/>
                </a:solidFill>
              </a:rPr>
              <a:t>Снижение смертности </a:t>
            </a:r>
          </a:p>
          <a:p>
            <a:pPr algn="ctr">
              <a:defRPr/>
            </a:pPr>
            <a:endParaRPr kumimoji="1"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928662" y="4357694"/>
            <a:ext cx="277177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1" lang="ru-RU" sz="2400" b="1" i="1" dirty="0">
                <a:solidFill>
                  <a:srgbClr val="0099CC"/>
                </a:solidFill>
              </a:rPr>
              <a:t>Прекращение </a:t>
            </a:r>
          </a:p>
          <a:p>
            <a:pPr>
              <a:lnSpc>
                <a:spcPct val="80000"/>
              </a:lnSpc>
              <a:defRPr/>
            </a:pPr>
            <a:r>
              <a:rPr kumimoji="1" lang="ru-RU" sz="2400" b="1" i="1" dirty="0">
                <a:solidFill>
                  <a:srgbClr val="0099CC"/>
                </a:solidFill>
              </a:rPr>
              <a:t>курения</a:t>
            </a:r>
          </a:p>
        </p:txBody>
      </p:sp>
      <p:sp>
        <p:nvSpPr>
          <p:cNvPr id="626722" name="Text Box 34"/>
          <p:cNvSpPr txBox="1">
            <a:spLocks noChangeArrowheads="1"/>
          </p:cNvSpPr>
          <p:nvPr/>
        </p:nvSpPr>
        <p:spPr bwMode="auto">
          <a:xfrm>
            <a:off x="1071538" y="5786454"/>
            <a:ext cx="267017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1" lang="ru-RU" sz="2400" b="1" i="1" dirty="0">
                <a:solidFill>
                  <a:srgbClr val="0099CC"/>
                </a:solidFill>
              </a:rPr>
              <a:t>Физическая</a:t>
            </a:r>
          </a:p>
          <a:p>
            <a:pPr>
              <a:lnSpc>
                <a:spcPct val="80000"/>
              </a:lnSpc>
              <a:defRPr/>
            </a:pPr>
            <a:r>
              <a:rPr kumimoji="1" lang="ru-RU" sz="2400" b="1" i="1" dirty="0">
                <a:solidFill>
                  <a:srgbClr val="0099CC"/>
                </a:solidFill>
              </a:rPr>
              <a:t>активность</a:t>
            </a:r>
          </a:p>
        </p:txBody>
      </p:sp>
      <p:sp>
        <p:nvSpPr>
          <p:cNvPr id="626724" name="Text Box 36"/>
          <p:cNvSpPr txBox="1">
            <a:spLocks noChangeArrowheads="1"/>
          </p:cNvSpPr>
          <p:nvPr/>
        </p:nvSpPr>
        <p:spPr bwMode="auto">
          <a:xfrm>
            <a:off x="714348" y="3143248"/>
            <a:ext cx="39338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1" lang="ru-RU" sz="2400" b="1" i="1" dirty="0">
                <a:solidFill>
                  <a:srgbClr val="0099CC"/>
                </a:solidFill>
              </a:rPr>
              <a:t>Изменения  в питании</a:t>
            </a:r>
          </a:p>
        </p:txBody>
      </p:sp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4643438" y="2924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ru-RU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626726" name="Text Box 38"/>
          <p:cNvSpPr txBox="1">
            <a:spLocks noChangeArrowheads="1"/>
          </p:cNvSpPr>
          <p:nvPr/>
        </p:nvSpPr>
        <p:spPr bwMode="auto">
          <a:xfrm>
            <a:off x="6072198" y="4357694"/>
            <a:ext cx="102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3200" b="1" dirty="0">
                <a:solidFill>
                  <a:srgbClr val="0099CC"/>
                </a:solidFill>
                <a:latin typeface="Book Antiqua" pitchFamily="18" charset="0"/>
                <a:cs typeface="+mn-cs"/>
              </a:rPr>
              <a:t>35%</a:t>
            </a:r>
          </a:p>
        </p:txBody>
      </p:sp>
      <p:sp>
        <p:nvSpPr>
          <p:cNvPr id="626727" name="Text Box 39"/>
          <p:cNvSpPr txBox="1">
            <a:spLocks noChangeArrowheads="1"/>
          </p:cNvSpPr>
          <p:nvPr/>
        </p:nvSpPr>
        <p:spPr bwMode="auto">
          <a:xfrm>
            <a:off x="6072198" y="5857892"/>
            <a:ext cx="1096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3200" b="1" dirty="0">
                <a:solidFill>
                  <a:srgbClr val="0099CC"/>
                </a:solidFill>
                <a:latin typeface="Book Antiqua" pitchFamily="18" charset="0"/>
                <a:cs typeface="+mn-cs"/>
              </a:rPr>
              <a:t>25%</a:t>
            </a:r>
          </a:p>
        </p:txBody>
      </p:sp>
      <p:sp>
        <p:nvSpPr>
          <p:cNvPr id="626729" name="Text Box 41"/>
          <p:cNvSpPr txBox="1">
            <a:spLocks noChangeArrowheads="1"/>
          </p:cNvSpPr>
          <p:nvPr/>
        </p:nvSpPr>
        <p:spPr bwMode="auto">
          <a:xfrm>
            <a:off x="6072198" y="3071810"/>
            <a:ext cx="102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3200" b="1" dirty="0">
                <a:solidFill>
                  <a:srgbClr val="0099CC"/>
                </a:solidFill>
                <a:latin typeface="Book Antiqua" pitchFamily="18" charset="0"/>
                <a:cs typeface="+mn-cs"/>
              </a:rPr>
              <a:t>45%</a:t>
            </a:r>
          </a:p>
        </p:txBody>
      </p:sp>
      <p:sp>
        <p:nvSpPr>
          <p:cNvPr id="37922" name="Text Box 46"/>
          <p:cNvSpPr txBox="1">
            <a:spLocks noChangeArrowheads="1"/>
          </p:cNvSpPr>
          <p:nvPr/>
        </p:nvSpPr>
        <p:spPr bwMode="auto">
          <a:xfrm>
            <a:off x="6135688" y="589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ru-RU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079500"/>
          </a:xfrm>
          <a:solidFill>
            <a:schemeClr val="accent6">
              <a:lumMod val="20000"/>
              <a:lumOff val="80000"/>
            </a:schemeClr>
          </a:solidFill>
          <a:ln/>
        </p:spPr>
        <p:txBody>
          <a:bodyPr anchorCtr="0"/>
          <a:lstStyle/>
          <a:p>
            <a:r>
              <a:rPr lang="ru-RU" sz="5400" b="1" dirty="0">
                <a:solidFill>
                  <a:srgbClr val="0070C0"/>
                </a:solidFill>
              </a:rPr>
              <a:t>Благодарю за внимание! </a:t>
            </a:r>
            <a:r>
              <a:rPr lang="ru-RU" sz="5400" b="1" dirty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240647" name="Picture 7" descr="908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24862" cy="475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50" y="6453188"/>
            <a:ext cx="8932863" cy="2889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0200" y="5805488"/>
            <a:ext cx="647700" cy="647700"/>
          </a:xfrm>
          <a:prstGeom prst="rect">
            <a:avLst/>
          </a:prstGeom>
          <a:solidFill>
            <a:srgbClr val="0C7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6100" y="5589588"/>
            <a:ext cx="247650" cy="215900"/>
          </a:xfrm>
          <a:prstGeom prst="rect">
            <a:avLst/>
          </a:prstGeom>
          <a:solidFill>
            <a:srgbClr val="0C7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227513" y="1128713"/>
            <a:ext cx="504825" cy="4460875"/>
          </a:xfrm>
          <a:prstGeom prst="triangle">
            <a:avLst/>
          </a:prstGeom>
          <a:solidFill>
            <a:srgbClr val="0C7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1571612"/>
            <a:ext cx="4037013" cy="4500563"/>
          </a:xfrm>
          <a:prstGeom prst="triangle">
            <a:avLst>
              <a:gd name="adj" fmla="val 50228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003800" y="476672"/>
            <a:ext cx="4037013" cy="4500563"/>
          </a:xfrm>
          <a:prstGeom prst="triangle">
            <a:avLst>
              <a:gd name="adj" fmla="val 49771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75325" y="2636912"/>
            <a:ext cx="2468563" cy="2305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Пол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Наследственность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9888" y="2455937"/>
            <a:ext cx="606425" cy="1809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10325" y="2132534"/>
            <a:ext cx="1223963" cy="3603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25" y="3717851"/>
            <a:ext cx="1893869" cy="23034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Курение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</a:rPr>
              <a:t>Нерациональное</a:t>
            </a:r>
            <a:r>
              <a:rPr lang="ru-RU" sz="1600" b="1" dirty="0" smtClean="0">
                <a:solidFill>
                  <a:srgbClr val="002060"/>
                </a:solidFill>
              </a:rPr>
              <a:t> питание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Стресс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Гиподинамия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Потребление алкоголя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5338" y="3536057"/>
            <a:ext cx="425450" cy="1809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7850" y="3175694"/>
            <a:ext cx="858838" cy="3603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00232" y="3716263"/>
            <a:ext cx="1924068" cy="2305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АД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Ожирение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Сахарный </a:t>
            </a:r>
            <a:r>
              <a:rPr lang="ru-RU" sz="1600" b="1" dirty="0" smtClean="0">
                <a:solidFill>
                  <a:srgbClr val="002060"/>
                </a:solidFill>
              </a:rPr>
              <a:t>диабет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Дислипидемия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rgbClr val="6600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615FB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40025" y="3536057"/>
            <a:ext cx="423863" cy="1809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22538" y="3175694"/>
            <a:ext cx="858837" cy="3603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5" name="TextBox 27"/>
          <p:cNvSpPr txBox="1">
            <a:spLocks noChangeArrowheads="1"/>
          </p:cNvSpPr>
          <p:nvPr/>
        </p:nvSpPr>
        <p:spPr bwMode="auto">
          <a:xfrm>
            <a:off x="0" y="0"/>
            <a:ext cx="67151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002060"/>
                </a:solidFill>
              </a:rPr>
              <a:t>Факторы риска</a:t>
            </a: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5359454">
            <a:off x="3166461" y="-7451"/>
            <a:ext cx="176105" cy="2497137"/>
          </a:xfrm>
          <a:prstGeom prst="triangle">
            <a:avLst/>
          </a:prstGeom>
          <a:solidFill>
            <a:srgbClr val="0C788E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4769793">
            <a:off x="5621313" y="-548088"/>
            <a:ext cx="177029" cy="2543175"/>
          </a:xfrm>
          <a:prstGeom prst="triangle">
            <a:avLst/>
          </a:prstGeom>
          <a:solidFill>
            <a:srgbClr val="0C788E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"/>
          <p:cNvSpPr/>
          <p:nvPr/>
        </p:nvSpPr>
        <p:spPr>
          <a:xfrm>
            <a:off x="35496" y="6067624"/>
            <a:ext cx="4037013" cy="313581"/>
          </a:xfrm>
          <a:custGeom>
            <a:avLst/>
            <a:gdLst>
              <a:gd name="connsiteX0" fmla="*/ 0 w 4037013"/>
              <a:gd name="connsiteY0" fmla="*/ 0 h 320377"/>
              <a:gd name="connsiteX1" fmla="*/ 4037013 w 4037013"/>
              <a:gd name="connsiteY1" fmla="*/ 0 h 320377"/>
              <a:gd name="connsiteX2" fmla="*/ 4037013 w 4037013"/>
              <a:gd name="connsiteY2" fmla="*/ 320377 h 320377"/>
              <a:gd name="connsiteX3" fmla="*/ 0 w 4037013"/>
              <a:gd name="connsiteY3" fmla="*/ 320377 h 320377"/>
              <a:gd name="connsiteX4" fmla="*/ 0 w 4037013"/>
              <a:gd name="connsiteY4" fmla="*/ 0 h 32037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4037013 w 4037013"/>
              <a:gd name="connsiteY2" fmla="*/ 320377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3470275 w 4037013"/>
              <a:gd name="connsiteY2" fmla="*/ 325139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013" h="339427">
                <a:moveTo>
                  <a:pt x="0" y="0"/>
                </a:moveTo>
                <a:lnTo>
                  <a:pt x="4037013" y="0"/>
                </a:lnTo>
                <a:lnTo>
                  <a:pt x="3470275" y="325139"/>
                </a:lnTo>
                <a:lnTo>
                  <a:pt x="609600" y="3394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Изменяемые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"/>
          <p:cNvSpPr/>
          <p:nvPr/>
        </p:nvSpPr>
        <p:spPr>
          <a:xfrm>
            <a:off x="5106987" y="5000636"/>
            <a:ext cx="4037013" cy="357190"/>
          </a:xfrm>
          <a:custGeom>
            <a:avLst/>
            <a:gdLst>
              <a:gd name="connsiteX0" fmla="*/ 0 w 4037013"/>
              <a:gd name="connsiteY0" fmla="*/ 0 h 320377"/>
              <a:gd name="connsiteX1" fmla="*/ 4037013 w 4037013"/>
              <a:gd name="connsiteY1" fmla="*/ 0 h 320377"/>
              <a:gd name="connsiteX2" fmla="*/ 4037013 w 4037013"/>
              <a:gd name="connsiteY2" fmla="*/ 320377 h 320377"/>
              <a:gd name="connsiteX3" fmla="*/ 0 w 4037013"/>
              <a:gd name="connsiteY3" fmla="*/ 320377 h 320377"/>
              <a:gd name="connsiteX4" fmla="*/ 0 w 4037013"/>
              <a:gd name="connsiteY4" fmla="*/ 0 h 32037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4037013 w 4037013"/>
              <a:gd name="connsiteY2" fmla="*/ 320377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3470275 w 4037013"/>
              <a:gd name="connsiteY2" fmla="*/ 325139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013" h="339427">
                <a:moveTo>
                  <a:pt x="0" y="0"/>
                </a:moveTo>
                <a:lnTo>
                  <a:pt x="4037013" y="0"/>
                </a:lnTo>
                <a:lnTo>
                  <a:pt x="3470275" y="325139"/>
                </a:lnTo>
                <a:lnTo>
                  <a:pt x="609600" y="3394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Неизменяемые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572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 Влияние</a:t>
            </a:r>
            <a:r>
              <a:rPr lang="ru-RU" sz="3600" b="1" kern="0" dirty="0" smtClean="0">
                <a:solidFill>
                  <a:srgbClr val="00B0F0"/>
                </a:solidFill>
              </a:rPr>
              <a:t> факторов риска на развития</a:t>
            </a:r>
            <a:br>
              <a:rPr lang="ru-RU" sz="3600" b="1" kern="0" dirty="0" smtClean="0">
                <a:solidFill>
                  <a:srgbClr val="00B0F0"/>
                </a:solidFill>
              </a:rPr>
            </a:br>
            <a:r>
              <a:rPr lang="ru-RU" sz="3600" b="1" kern="0" dirty="0" smtClean="0">
                <a:solidFill>
                  <a:srgbClr val="00B0F0"/>
                </a:solidFill>
              </a:rPr>
              <a:t>болезней системы кровообращения</a:t>
            </a:r>
            <a:endParaRPr lang="ru-RU" sz="3600" dirty="0">
              <a:solidFill>
                <a:srgbClr val="00B0F0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Самые значимые факторы риска болезней системы кровообращения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42" name="Picture 2" descr="C:\Documents and Settings\User\Мои документы\Documents\Картинки для работы\ССЗ\а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3127996" cy="1757365"/>
          </a:xfrm>
          <a:prstGeom prst="rect">
            <a:avLst/>
          </a:prstGeom>
          <a:noFill/>
        </p:spPr>
      </p:pic>
      <p:pic>
        <p:nvPicPr>
          <p:cNvPr id="61443" name="Picture 3" descr="C:\Documents and Settings\User\Мои документы\Documents\Картинки для работы\ССЗ\0_975c9_3c54b2c9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43050"/>
            <a:ext cx="3067052" cy="2554978"/>
          </a:xfrm>
          <a:prstGeom prst="rect">
            <a:avLst/>
          </a:prstGeom>
          <a:noFill/>
        </p:spPr>
      </p:pic>
      <p:pic>
        <p:nvPicPr>
          <p:cNvPr id="61444" name="Picture 4" descr="C:\Documents and Settings\User\Мои документы\Documents\Картинки для работы\отказ от курения\09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143380"/>
            <a:ext cx="2995616" cy="2324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79" y="428604"/>
            <a:ext cx="8347825" cy="164954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При сокращении сердца кровь выталкивается в сосуды, по которым продвигается к тканям организма.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071810"/>
            <a:ext cx="3712450" cy="3427674"/>
          </a:xfr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86034"/>
            <a:ext cx="5643570" cy="40719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Артериальное (кровяное) давление – это сила, с которой поток крови давит на сосуды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70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79386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Нормальные цифры артериального давления</a:t>
            </a:r>
          </a:p>
        </p:txBody>
      </p:sp>
      <p:pic>
        <p:nvPicPr>
          <p:cNvPr id="49155" name="Picture 3" descr="C:\Documents and Settings\User\Мои документы\Documents\Картинки для работы\ССЗ\anorektalnaya-bo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786182" y="3286124"/>
            <a:ext cx="5106612" cy="3404408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143125"/>
            <a:ext cx="6246813" cy="1295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6000" b="1" dirty="0" smtClean="0">
                <a:solidFill>
                  <a:schemeClr val="accent2"/>
                </a:solidFill>
              </a:rPr>
              <a:t>120/80 </a:t>
            </a:r>
            <a:r>
              <a:rPr lang="ru-RU" sz="6000" b="1" dirty="0" err="1" smtClean="0">
                <a:solidFill>
                  <a:schemeClr val="accent2"/>
                </a:solidFill>
              </a:rPr>
              <a:t>мм.рт.ст</a:t>
            </a:r>
            <a:r>
              <a:rPr lang="ru-RU" sz="6000" b="1" dirty="0" smtClean="0">
                <a:solidFill>
                  <a:schemeClr val="accent2"/>
                </a:solidFill>
              </a:rPr>
              <a:t>.</a:t>
            </a:r>
            <a:endParaRPr lang="ru-RU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43998" cy="89378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66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частые жалобы при повышении АД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268412"/>
            <a:ext cx="9001125" cy="5232421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Головные боли пульсирующего характера в затылочной области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" pitchFamily="2" charset="2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0070C0"/>
                </a:solidFill>
                <a:latin typeface="Wingdings" pitchFamily="2" charset="2"/>
                <a:cs typeface="Times New Roman" pitchFamily="18" charset="0"/>
              </a:rPr>
              <a:t>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возникают утром, при пробуждении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latin typeface="Wingdings" pitchFamily="2" charset="2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0070C0"/>
                </a:solidFill>
                <a:latin typeface="Wingdings" pitchFamily="2" charset="2"/>
                <a:cs typeface="Times New Roman" pitchFamily="18" charset="0"/>
              </a:rPr>
              <a:t>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связаны с эмоциональным напряжением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 "/>
              <a:defRPr/>
            </a:pPr>
            <a:r>
              <a:rPr lang="ru-RU" sz="2400" dirty="0" smtClean="0">
                <a:solidFill>
                  <a:srgbClr val="0070C0"/>
                </a:solidFill>
                <a:latin typeface="Wingdings" pitchFamily="2" charset="2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Wingdings" pitchFamily="2" charset="2"/>
                <a:cs typeface="Times New Roman" pitchFamily="18" charset="0"/>
              </a:rPr>
              <a:t>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усиливаются к концу рабочего дня.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 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Головокружения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Мелькание мушек перед глазами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Плохой сон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Раздражительность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Нарушения зрения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Боли в области сердца</a:t>
            </a:r>
          </a:p>
        </p:txBody>
      </p:sp>
      <p:pic>
        <p:nvPicPr>
          <p:cNvPr id="4" name="Picture 5" descr="C:\Documents and Settings\User\Мои документы\Documents\Картинки для работы\ССЗ\1302267620942cea2057aa773cb64e04f7a0bfae95f51.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3591807" cy="2707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2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237</Template>
  <TotalTime>19881</TotalTime>
  <Words>1519</Words>
  <Application>Microsoft Office PowerPoint</Application>
  <PresentationFormat>Экран (4:3)</PresentationFormat>
  <Paragraphs>270</Paragraphs>
  <Slides>33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237</vt:lpstr>
      <vt:lpstr>Специальное оформление</vt:lpstr>
      <vt:lpstr>524</vt:lpstr>
      <vt:lpstr>Диаграмма</vt:lpstr>
      <vt:lpstr>Факторы риска болезней системы кровообращения  </vt:lpstr>
      <vt:lpstr>Слайд 2</vt:lpstr>
      <vt:lpstr>Слайд 3</vt:lpstr>
      <vt:lpstr>Слайд 4</vt:lpstr>
      <vt:lpstr> Влияние факторов риска на развития болезней системы кровообращения</vt:lpstr>
      <vt:lpstr>Самые значимые факторы риска болезней системы кровообращения</vt:lpstr>
      <vt:lpstr>При сокращении сердца кровь выталкивается в сосуды, по которым продвигается к тканям организма.</vt:lpstr>
      <vt:lpstr>Нормальные цифры артериального давления</vt:lpstr>
      <vt:lpstr>Наиболее частые жалобы при повышении АД</vt:lpstr>
      <vt:lpstr>Необходимо запомнить!   Не надо полагаться только на собственные ощущения!  Повышение АД не всегда сопровождается плохим самочувствием! </vt:lpstr>
      <vt:lpstr>Незнание о наличии гипертонии не спасает от осложнений !</vt:lpstr>
      <vt:lpstr>АДЕКВАТНЫЙ КОНТРОЛЬ АД </vt:lpstr>
      <vt:lpstr>Атеросклеротическое поражение сосудов </vt:lpstr>
      <vt:lpstr>Поражение органов-мишеней  </vt:lpstr>
      <vt:lpstr>Какие показатели в крови определяют риск заболеть БСК</vt:lpstr>
      <vt:lpstr> </vt:lpstr>
      <vt:lpstr>Слайд 17</vt:lpstr>
      <vt:lpstr>КОНТРОЛЬ УРОВНЯ ХОЛЕСТЕРИНА И ЛИПИДОГРАММЫ</vt:lpstr>
      <vt:lpstr>Почему курение опасно?</vt:lpstr>
      <vt:lpstr>Болезни системы кровообращения встречаются у заядлых курильщиков в 4 раза чаще, чем рак легких.</vt:lpstr>
      <vt:lpstr>Никотиновая гипертония</vt:lpstr>
      <vt:lpstr>    Курение повреждает сердце</vt:lpstr>
      <vt:lpstr>       Атеросклероз и ишемическая болезнь сердца</vt:lpstr>
      <vt:lpstr>Инфаркт миокарда</vt:lpstr>
      <vt:lpstr>Пассивное курение и сердце</vt:lpstr>
      <vt:lpstr>Слайд 26</vt:lpstr>
      <vt:lpstr>Употребление алкоголя</vt:lpstr>
      <vt:lpstr>Слайд 28</vt:lpstr>
      <vt:lpstr>Что такое гиподинамия?</vt:lpstr>
      <vt:lpstr>Интенсивность физических упражнений в зависимости от возраста </vt:lpstr>
      <vt:lpstr>Связь тревожно-депрессивных расстройств с болезнями системы кровообращения</vt:lpstr>
      <vt:lpstr>Слайд 32</vt:lpstr>
      <vt:lpstr>Благодарю за внимание!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1023</cp:revision>
  <dcterms:created xsi:type="dcterms:W3CDTF">2010-05-23T14:28:12Z</dcterms:created>
  <dcterms:modified xsi:type="dcterms:W3CDTF">2015-09-04T07:31:42Z</dcterms:modified>
</cp:coreProperties>
</file>