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56" r:id="rId2"/>
    <p:sldId id="258" r:id="rId3"/>
    <p:sldId id="259" r:id="rId4"/>
    <p:sldId id="257" r:id="rId5"/>
    <p:sldId id="260" r:id="rId6"/>
    <p:sldId id="261" r:id="rId7"/>
    <p:sldId id="263" r:id="rId8"/>
    <p:sldId id="262" r:id="rId9"/>
    <p:sldId id="269" r:id="rId10"/>
    <p:sldId id="268" r:id="rId11"/>
    <p:sldId id="270" r:id="rId12"/>
    <p:sldId id="264" r:id="rId13"/>
    <p:sldId id="265" r:id="rId14"/>
    <p:sldId id="266" r:id="rId15"/>
    <p:sldId id="267" r:id="rId16"/>
    <p:sldId id="271" r:id="rId17"/>
    <p:sldId id="272" r:id="rId18"/>
    <p:sldId id="273" r:id="rId19"/>
    <p:sldId id="274" r:id="rId20"/>
    <p:sldId id="275" r:id="rId21"/>
    <p:sldId id="279" r:id="rId22"/>
    <p:sldId id="276" r:id="rId23"/>
    <p:sldId id="277" r:id="rId24"/>
    <p:sldId id="27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Ирина Милюкова" initials="ИМ" lastIdx="0" clrIdx="0">
    <p:extLst>
      <p:ext uri="{19B8F6BF-5375-455C-9EA6-DF929625EA0E}">
        <p15:presenceInfo xmlns="" xmlns:p15="http://schemas.microsoft.com/office/powerpoint/2012/main" userId="e8f727bc143d329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B0405"/>
    <a:srgbClr val="8E1B08"/>
    <a:srgbClr val="22000B"/>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81" autoAdjust="0"/>
    <p:restoredTop sz="94434" autoAdjust="0"/>
  </p:normalViewPr>
  <p:slideViewPr>
    <p:cSldViewPr snapToGrid="0">
      <p:cViewPr varScale="1">
        <p:scale>
          <a:sx n="80" d="100"/>
          <a:sy n="80" d="100"/>
        </p:scale>
        <p:origin x="-846" y="-84"/>
      </p:cViewPr>
      <p:guideLst>
        <p:guide orient="horz" pos="2160"/>
        <p:guide pos="3840"/>
      </p:guideLst>
    </p:cSldViewPr>
  </p:slideViewPr>
  <p:outlineViewPr>
    <p:cViewPr>
      <p:scale>
        <a:sx n="33" d="100"/>
        <a:sy n="33" d="100"/>
      </p:scale>
      <p:origin x="0" y="-22344"/>
    </p:cViewPr>
  </p:outlineViewPr>
  <p:notesTextViewPr>
    <p:cViewPr>
      <p:scale>
        <a:sx n="1" d="1"/>
        <a:sy n="1" d="1"/>
      </p:scale>
      <p:origin x="0" y="0"/>
    </p:cViewPr>
  </p:notesTextViewPr>
  <p:sorterViewPr>
    <p:cViewPr>
      <p:scale>
        <a:sx n="100" d="100"/>
        <a:sy n="100" d="100"/>
      </p:scale>
      <p:origin x="0" y="-3570"/>
    </p:cViewPr>
  </p:sorterViewPr>
  <p:notesViewPr>
    <p:cSldViewPr snapToGrid="0">
      <p:cViewPr>
        <p:scale>
          <a:sx n="100" d="100"/>
          <a:sy n="100" d="100"/>
        </p:scale>
        <p:origin x="858" y="-205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573AA7-BE2D-4CB6-A247-C58026B0B9D3}" type="datetimeFigureOut">
              <a:rPr lang="ru-RU" smtClean="0"/>
              <a:pPr/>
              <a:t>09.06.2016</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9CD938-721F-43F2-AFFE-5D1569DBA86E}" type="slidenum">
              <a:rPr lang="ru-RU" smtClean="0"/>
              <a:pPr/>
              <a:t>‹#›</a:t>
            </a:fld>
            <a:endParaRPr lang="ru-RU" dirty="0"/>
          </a:p>
        </p:txBody>
      </p:sp>
    </p:spTree>
    <p:extLst>
      <p:ext uri="{BB962C8B-B14F-4D97-AF65-F5344CB8AC3E}">
        <p14:creationId xmlns="" xmlns:p14="http://schemas.microsoft.com/office/powerpoint/2010/main" val="327343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07000"/>
              </a:lnSpc>
              <a:spcAft>
                <a:spcPts val="800"/>
              </a:spcAft>
            </a:pPr>
            <a:r>
              <a:rPr lang="ru-RU"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Артериальная гипертензия (АГ), являясь одним  из коварных спутников старения населения, остается ведущей причиной заболеваемости и смертности во всем мире. Повышение артериального давления (АД) остается самым частым поводом для обращения к врачу. У многих пациентов АГ может длительное время протекать практически бессимптомно, не изменяя самочувствия. При многолетнем течении артериальной гипертонии организм адаптируется к высоким цифрам АД, и самочувствие больного может оставаться сравнительно неплохим, поэтому АГ часто называют «тихим убийцей». </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2B9CD938-721F-43F2-AFFE-5D1569DBA86E}" type="slidenum">
              <a:rPr lang="ru-RU" smtClean="0"/>
              <a:pPr/>
              <a:t>1</a:t>
            </a:fld>
            <a:endParaRPr lang="ru-RU" dirty="0"/>
          </a:p>
        </p:txBody>
      </p:sp>
    </p:spTree>
    <p:extLst>
      <p:ext uri="{BB962C8B-B14F-4D97-AF65-F5344CB8AC3E}">
        <p14:creationId xmlns="" xmlns:p14="http://schemas.microsoft.com/office/powerpoint/2010/main" val="1945274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342900" lvl="0" indent="-342900" fontAlgn="base">
              <a:lnSpc>
                <a:spcPct val="107000"/>
              </a:lnSpc>
              <a:spcAft>
                <a:spcPts val="800"/>
              </a:spcAft>
              <a:buClr>
                <a:srgbClr val="000000"/>
              </a:buClr>
              <a:buSzPts val="1200"/>
              <a:buFont typeface="+mj-lt"/>
              <a:buAutoNum type="arabicPeriod"/>
            </a:pPr>
            <a:r>
              <a:rPr lang="ru-RU" sz="1200" u="none" strike="noStrike" dirty="0" smtClean="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Следует выполнить не менее 3-х измерений с интервалом не менее минуты; за конечное (регистрируемое) значение принимается среднее из двух последних измерений </a:t>
            </a:r>
            <a:endParaRPr lang="ru-RU" sz="1050" u="none" strike="noStrike" dirty="0" smtClean="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lnSpc>
                <a:spcPct val="107000"/>
              </a:lnSpc>
              <a:spcAft>
                <a:spcPts val="800"/>
              </a:spcAft>
              <a:buClr>
                <a:srgbClr val="000000"/>
              </a:buClr>
              <a:buSzPts val="1200"/>
              <a:buFont typeface="+mj-lt"/>
              <a:buAutoNum type="arabicPeriod"/>
            </a:pPr>
            <a:r>
              <a:rPr lang="ru-RU" sz="1200" u="none" strike="noStrike" dirty="0" smtClean="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Техника измерения: </a:t>
            </a:r>
            <a:endParaRPr lang="ru-RU" sz="1050" u="none" strike="noStrike" dirty="0" smtClean="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fontAlgn="base">
              <a:lnSpc>
                <a:spcPct val="107000"/>
              </a:lnSpc>
              <a:spcAft>
                <a:spcPts val="800"/>
              </a:spcAft>
              <a:buClr>
                <a:srgbClr val="000000"/>
              </a:buClr>
              <a:buSzPts val="1200"/>
              <a:buFont typeface="+mj-lt"/>
              <a:buAutoNum type="arabicPeriod"/>
            </a:pPr>
            <a:r>
              <a:rPr lang="ru-RU" sz="1200" u="none" strike="noStrike" dirty="0" smtClean="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Быстро накачать воздух в манжету до уровня давления на 20 мм рт ст, превышающее систолическое (по исчезновению пульса) </a:t>
            </a:r>
            <a:endParaRPr lang="ru-RU" sz="1050" u="none" strike="noStrike" dirty="0" smtClean="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fontAlgn="base">
              <a:lnSpc>
                <a:spcPct val="107000"/>
              </a:lnSpc>
              <a:spcAft>
                <a:spcPts val="800"/>
              </a:spcAft>
              <a:buClr>
                <a:srgbClr val="000000"/>
              </a:buClr>
              <a:buSzPts val="1200"/>
              <a:buFont typeface="+mj-lt"/>
              <a:buAutoNum type="arabicPeriod"/>
            </a:pPr>
            <a:r>
              <a:rPr lang="ru-RU" sz="1200" u="none" strike="noStrike" dirty="0" smtClean="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Снижать давление в манжете на 2 мм рт ст в секунду </a:t>
            </a:r>
            <a:endParaRPr lang="ru-RU" sz="1050" u="none" strike="noStrike" dirty="0" smtClean="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fontAlgn="base">
              <a:lnSpc>
                <a:spcPct val="107000"/>
              </a:lnSpc>
              <a:spcAft>
                <a:spcPts val="800"/>
              </a:spcAft>
              <a:buClr>
                <a:srgbClr val="000000"/>
              </a:buClr>
              <a:buSzPts val="1200"/>
              <a:buFont typeface="+mj-lt"/>
              <a:buAutoNum type="arabicPeriod"/>
            </a:pPr>
            <a:r>
              <a:rPr lang="ru-RU" sz="1200" u="none" strike="noStrike" dirty="0" smtClean="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Уровень давления, при котором появляется 1 тон, соответствует систолическому (верхнему) АД </a:t>
            </a:r>
            <a:endParaRPr lang="ru-RU" sz="1050" u="none" strike="noStrike" dirty="0" smtClean="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fontAlgn="base">
              <a:lnSpc>
                <a:spcPct val="107000"/>
              </a:lnSpc>
              <a:spcAft>
                <a:spcPts val="800"/>
              </a:spcAft>
              <a:buClr>
                <a:srgbClr val="000000"/>
              </a:buClr>
              <a:buSzPts val="1200"/>
              <a:buFont typeface="+mj-lt"/>
              <a:buAutoNum type="arabicPeriod"/>
            </a:pPr>
            <a:r>
              <a:rPr lang="ru-RU" sz="1200" u="none" strike="noStrike" dirty="0" smtClean="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Уровень давления, при котором происходит исчезновение тонов, соответствует диастолическому (нижнему) АД </a:t>
            </a:r>
            <a:endParaRPr lang="ru-RU" sz="1050" u="none" strike="noStrike" dirty="0" smtClean="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lnSpc>
                <a:spcPct val="107000"/>
              </a:lnSpc>
              <a:spcAft>
                <a:spcPts val="800"/>
              </a:spcAft>
              <a:buClr>
                <a:srgbClr val="000000"/>
              </a:buClr>
              <a:buSzPts val="1200"/>
              <a:buFont typeface="+mj-lt"/>
              <a:buAutoNum type="arabicPeriod"/>
            </a:pPr>
            <a:r>
              <a:rPr lang="ru-RU" sz="1200" u="none" strike="noStrike" dirty="0" smtClean="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При первичном определении АД следует измерить давление на обеих руках. В дальнейшем измерения делаются на той руке, где АД выше. </a:t>
            </a:r>
            <a:endParaRPr lang="ru-RU" sz="1050" u="none" strike="noStrike" dirty="0" smtClean="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endParaRPr lang="ru-RU" dirty="0"/>
          </a:p>
        </p:txBody>
      </p:sp>
      <p:sp>
        <p:nvSpPr>
          <p:cNvPr id="4" name="Номер слайда 3"/>
          <p:cNvSpPr>
            <a:spLocks noGrp="1"/>
          </p:cNvSpPr>
          <p:nvPr>
            <p:ph type="sldNum" sz="quarter" idx="10"/>
          </p:nvPr>
        </p:nvSpPr>
        <p:spPr/>
        <p:txBody>
          <a:bodyPr/>
          <a:lstStyle/>
          <a:p>
            <a:fld id="{2B9CD938-721F-43F2-AFFE-5D1569DBA86E}" type="slidenum">
              <a:rPr lang="ru-RU" smtClean="0"/>
              <a:pPr/>
              <a:t>10</a:t>
            </a:fld>
            <a:endParaRPr lang="ru-RU" dirty="0"/>
          </a:p>
        </p:txBody>
      </p:sp>
    </p:spTree>
    <p:extLst>
      <p:ext uri="{BB962C8B-B14F-4D97-AF65-F5344CB8AC3E}">
        <p14:creationId xmlns="" xmlns:p14="http://schemas.microsoft.com/office/powerpoint/2010/main" val="1583456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Дневник самоконтроля поможет Вашему лечащему врачу подобрать Вам наиболее подходящую схему лечения.</a:t>
            </a:r>
            <a:endParaRPr lang="ru-RU" dirty="0"/>
          </a:p>
        </p:txBody>
      </p:sp>
      <p:sp>
        <p:nvSpPr>
          <p:cNvPr id="4" name="Номер слайда 3"/>
          <p:cNvSpPr>
            <a:spLocks noGrp="1"/>
          </p:cNvSpPr>
          <p:nvPr>
            <p:ph type="sldNum" sz="quarter" idx="10"/>
          </p:nvPr>
        </p:nvSpPr>
        <p:spPr/>
        <p:txBody>
          <a:bodyPr/>
          <a:lstStyle/>
          <a:p>
            <a:fld id="{2B9CD938-721F-43F2-AFFE-5D1569DBA86E}" type="slidenum">
              <a:rPr lang="ru-RU" smtClean="0"/>
              <a:pPr/>
              <a:t>11</a:t>
            </a:fld>
            <a:endParaRPr lang="ru-RU" dirty="0"/>
          </a:p>
        </p:txBody>
      </p:sp>
    </p:spTree>
    <p:extLst>
      <p:ext uri="{BB962C8B-B14F-4D97-AF65-F5344CB8AC3E}">
        <p14:creationId xmlns="" xmlns:p14="http://schemas.microsoft.com/office/powerpoint/2010/main" val="3852226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07000"/>
              </a:lnSpc>
              <a:spcAft>
                <a:spcPts val="800"/>
              </a:spcAft>
            </a:pPr>
            <a:r>
              <a:rPr lang="ru-RU" sz="1200" dirty="0" smtClean="0">
                <a:effectLst/>
                <a:latin typeface="Times New Roman" panose="02020603050405020304" pitchFamily="18" charset="0"/>
                <a:ea typeface="Arial" panose="020B0604020202020204" pitchFamily="34" charset="0"/>
                <a:cs typeface="Times New Roman" panose="02020603050405020304" pitchFamily="18" charset="0"/>
              </a:rPr>
              <a:t>Лечение гипертонии складывается из немедикаментозных методов и регулярного ежедневного приема лекарств, индивидуально подобранных врачом.</a:t>
            </a:r>
          </a:p>
          <a:p>
            <a:pPr>
              <a:lnSpc>
                <a:spcPct val="107000"/>
              </a:lnSpc>
              <a:spcAft>
                <a:spcPts val="800"/>
              </a:spcAft>
            </a:pPr>
            <a:r>
              <a:rPr lang="ru-RU" dirty="0" smtClean="0">
                <a:latin typeface="Times New Roman" panose="02020603050405020304" pitchFamily="18" charset="0"/>
                <a:ea typeface="Arial" panose="020B0604020202020204" pitchFamily="34" charset="0"/>
                <a:cs typeface="Times New Roman" panose="02020603050405020304" pitchFamily="18" charset="0"/>
              </a:rPr>
              <a:t>К немедикаментозным методам относится </a:t>
            </a:r>
            <a:r>
              <a:rPr lang="ru-RU" sz="1200" dirty="0" smtClean="0">
                <a:effectLst/>
                <a:latin typeface="Times New Roman" panose="02020603050405020304" pitchFamily="18" charset="0"/>
                <a:ea typeface="Arial" panose="020B0604020202020204" pitchFamily="34" charset="0"/>
                <a:cs typeface="Times New Roman" panose="02020603050405020304" pitchFamily="18" charset="0"/>
              </a:rPr>
              <a:t>комплекс мер по изменению образа жизни, физической активности и питания, которые помогают снизить давление.</a:t>
            </a:r>
            <a:endParaRPr lang="ru-RU" sz="1050" dirty="0" smtClean="0">
              <a:effectLst/>
              <a:latin typeface="Arial" panose="020B0604020202020204" pitchFamily="34" charset="0"/>
              <a:ea typeface="Arial" panose="020B060402020202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10"/>
          </p:nvPr>
        </p:nvSpPr>
        <p:spPr/>
        <p:txBody>
          <a:bodyPr/>
          <a:lstStyle/>
          <a:p>
            <a:fld id="{2B9CD938-721F-43F2-AFFE-5D1569DBA86E}" type="slidenum">
              <a:rPr lang="ru-RU" smtClean="0"/>
              <a:pPr/>
              <a:t>12</a:t>
            </a:fld>
            <a:endParaRPr lang="ru-RU" dirty="0"/>
          </a:p>
        </p:txBody>
      </p:sp>
    </p:spTree>
    <p:extLst>
      <p:ext uri="{BB962C8B-B14F-4D97-AF65-F5344CB8AC3E}">
        <p14:creationId xmlns="" xmlns:p14="http://schemas.microsoft.com/office/powerpoint/2010/main" val="3224239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342900" lvl="0" indent="-342900" fontAlgn="base">
              <a:lnSpc>
                <a:spcPct val="107000"/>
              </a:lnSpc>
              <a:spcAft>
                <a:spcPts val="800"/>
              </a:spcAft>
              <a:buClr>
                <a:srgbClr val="000000"/>
              </a:buClr>
              <a:buSzPts val="1200"/>
              <a:buFont typeface="Arial" panose="020B0604020202020204" pitchFamily="34" charset="0"/>
              <a:buChar char="•"/>
            </a:pPr>
            <a:r>
              <a:rPr lang="ru-RU" u="sng" dirty="0" smtClean="0">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необходим </a:t>
            </a:r>
            <a:r>
              <a:rPr lang="ru-RU" u="sng" dirty="0">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длительный (”пожизненный”) прием медикаментов</a:t>
            </a:r>
            <a:r>
              <a:rPr lang="ru-RU" dirty="0">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endParaRPr lang="ru-RU" sz="1050" dirty="0">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fontAlgn="base">
              <a:lnSpc>
                <a:spcPct val="107000"/>
              </a:lnSpc>
              <a:spcAft>
                <a:spcPts val="800"/>
              </a:spcAft>
              <a:buClr>
                <a:srgbClr val="000000"/>
              </a:buClr>
              <a:buSzPts val="1200"/>
              <a:buFont typeface="Arial" panose="020B0604020202020204" pitchFamily="34" charset="0"/>
              <a:buChar char="•"/>
            </a:pPr>
            <a:r>
              <a:rPr lang="ru-RU" dirty="0">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доза препарата не может быть установлена один раз и навсегда; </a:t>
            </a:r>
            <a:endParaRPr lang="ru-RU" sz="1050" dirty="0">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fontAlgn="base">
              <a:lnSpc>
                <a:spcPct val="107000"/>
              </a:lnSpc>
              <a:spcAft>
                <a:spcPts val="800"/>
              </a:spcAft>
              <a:buClr>
                <a:srgbClr val="000000"/>
              </a:buClr>
              <a:buSzPts val="1200"/>
              <a:buFont typeface="Arial" panose="020B0604020202020204" pitchFamily="34" charset="0"/>
              <a:buChar char="•"/>
            </a:pPr>
            <a:r>
              <a:rPr lang="ru-RU" dirty="0">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в процессе лечения возможна смена препарата (препаратов); </a:t>
            </a:r>
            <a:endParaRPr lang="ru-RU" sz="1050" dirty="0">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fontAlgn="base">
              <a:lnSpc>
                <a:spcPct val="107000"/>
              </a:lnSpc>
              <a:spcAft>
                <a:spcPts val="800"/>
              </a:spcAft>
              <a:buClr>
                <a:srgbClr val="000000"/>
              </a:buClr>
              <a:buSzPts val="1200"/>
              <a:buFont typeface="Arial" panose="020B0604020202020204" pitchFamily="34" charset="0"/>
              <a:buChar char="•"/>
            </a:pPr>
            <a:r>
              <a:rPr lang="ru-RU" dirty="0">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препарат назначается с учетом влияния на факторы риска и сопутствующие заболевания (”каждому больному - свой препарат”); </a:t>
            </a:r>
            <a:endParaRPr lang="ru-RU" sz="1050" dirty="0">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fontAlgn="base">
              <a:lnSpc>
                <a:spcPct val="107000"/>
              </a:lnSpc>
              <a:spcAft>
                <a:spcPts val="800"/>
              </a:spcAft>
              <a:buClr>
                <a:srgbClr val="000000"/>
              </a:buClr>
              <a:buSzPts val="1200"/>
              <a:buFont typeface="Arial" panose="020B0604020202020204" pitchFamily="34" charset="0"/>
              <a:buChar char="•"/>
            </a:pPr>
            <a:r>
              <a:rPr lang="ru-RU" dirty="0">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следует использовать препараты длительного действия (так чтобы принимать его было удобно 1-2 раза в день); </a:t>
            </a:r>
            <a:endParaRPr lang="ru-RU" sz="1050" dirty="0">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fontAlgn="base">
              <a:lnSpc>
                <a:spcPct val="107000"/>
              </a:lnSpc>
              <a:spcAft>
                <a:spcPts val="800"/>
              </a:spcAft>
              <a:buClr>
                <a:srgbClr val="000000"/>
              </a:buClr>
              <a:buSzPts val="1200"/>
              <a:buFont typeface="Arial" panose="020B0604020202020204" pitchFamily="34" charset="0"/>
              <a:buChar char="•"/>
            </a:pPr>
            <a:r>
              <a:rPr lang="ru-RU" dirty="0">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целесообразнее использовать комбинацию двух (иногда - трех) препаратов, но в гораздо меньших дозах, чем, если бы применялся один препарат; </a:t>
            </a:r>
            <a:endParaRPr lang="ru-RU" dirty="0" smtClean="0">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a:p>
            <a:pPr marL="228600" indent="-228600">
              <a:buFont typeface="Arial" panose="020B0604020202020204" pitchFamily="34" charset="0"/>
              <a:buChar char="•"/>
            </a:pPr>
            <a:r>
              <a:rPr lang="ru-RU" dirty="0" smtClean="0">
                <a:latin typeface="Times New Roman" panose="02020603050405020304" pitchFamily="18" charset="0"/>
                <a:ea typeface="Times New Roman" panose="02020603050405020304" pitchFamily="18" charset="0"/>
              </a:rPr>
              <a:t>случайный </a:t>
            </a:r>
            <a:r>
              <a:rPr lang="ru-RU" dirty="0">
                <a:latin typeface="Times New Roman" panose="02020603050405020304" pitchFamily="18" charset="0"/>
                <a:ea typeface="Times New Roman" panose="02020603050405020304" pitchFamily="18" charset="0"/>
              </a:rPr>
              <a:t>резкий подъем артериального давления не является основанием для смены принимаемых лекарств. </a:t>
            </a:r>
            <a:endParaRPr lang="ru-RU" dirty="0"/>
          </a:p>
        </p:txBody>
      </p:sp>
      <p:sp>
        <p:nvSpPr>
          <p:cNvPr id="4" name="Номер слайда 3"/>
          <p:cNvSpPr>
            <a:spLocks noGrp="1"/>
          </p:cNvSpPr>
          <p:nvPr>
            <p:ph type="sldNum" sz="quarter" idx="10"/>
          </p:nvPr>
        </p:nvSpPr>
        <p:spPr/>
        <p:txBody>
          <a:bodyPr/>
          <a:lstStyle/>
          <a:p>
            <a:fld id="{2B9CD938-721F-43F2-AFFE-5D1569DBA86E}" type="slidenum">
              <a:rPr lang="ru-RU" smtClean="0"/>
              <a:pPr/>
              <a:t>13</a:t>
            </a:fld>
            <a:endParaRPr lang="ru-RU" dirty="0"/>
          </a:p>
        </p:txBody>
      </p:sp>
    </p:spTree>
    <p:extLst>
      <p:ext uri="{BB962C8B-B14F-4D97-AF65-F5344CB8AC3E}">
        <p14:creationId xmlns="" xmlns:p14="http://schemas.microsoft.com/office/powerpoint/2010/main" val="1033924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07000"/>
              </a:lnSpc>
              <a:spcAft>
                <a:spcPts val="800"/>
              </a:spcAft>
            </a:pPr>
            <a:r>
              <a:rPr lang="ru-RU" sz="1200" dirty="0" smtClean="0">
                <a:effectLst/>
                <a:latin typeface="Times New Roman" panose="02020603050405020304" pitchFamily="18" charset="0"/>
                <a:ea typeface="Arial" panose="020B0604020202020204" pitchFamily="34" charset="0"/>
                <a:cs typeface="Times New Roman" panose="02020603050405020304" pitchFamily="18" charset="0"/>
              </a:rPr>
              <a:t>Большинство больных ошибочно полагают, что прием препаратов быстро и существенно отразится на их самочувствии. Но чаще всего этого не происходит. В большом количестве случаев это становится поводом для совершенно необоснованного отказа от лечения. Изредка у пациентов на фоне приема лекарств может появиться утомляемость, головная боль, учащенное мочеиспускание, расстройства деятельности желудочно-кишечного тракта. Обычно эти и другие симптомы исчезают через несколько дней приема лекарств, после того, как организм приспособиться к препарату. Если же неприятные ощущения сохраняются, необходимо обратиться к врачу. Только он может разобраться, связаны ли они с болезнью или с приемом лекарств и что делать дальше. Большинство современных препаратов не только не ухудшают самочувствие, но и вызывают существенное улучшение всех составляющих хорошего качества жизни, приводят к положительным сдвигам в физическом и псих-эмоциональном состоянии, повышают социальную активность и работоспособность.</a:t>
            </a:r>
            <a:endParaRPr lang="ru-RU" sz="105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2B9CD938-721F-43F2-AFFE-5D1569DBA86E}" type="slidenum">
              <a:rPr lang="ru-RU" smtClean="0"/>
              <a:pPr/>
              <a:t>14</a:t>
            </a:fld>
            <a:endParaRPr lang="ru-RU" dirty="0"/>
          </a:p>
        </p:txBody>
      </p:sp>
    </p:spTree>
    <p:extLst>
      <p:ext uri="{BB962C8B-B14F-4D97-AF65-F5344CB8AC3E}">
        <p14:creationId xmlns="" xmlns:p14="http://schemas.microsoft.com/office/powerpoint/2010/main" val="146995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07000"/>
              </a:lnSpc>
              <a:spcAft>
                <a:spcPts val="800"/>
              </a:spcAft>
            </a:pPr>
            <a:r>
              <a:rPr lang="ru-RU" sz="1200" b="1" dirty="0" smtClean="0">
                <a:effectLst/>
                <a:latin typeface="Times New Roman" panose="02020603050405020304" pitchFamily="18" charset="0"/>
                <a:ea typeface="Arial" panose="020B0604020202020204" pitchFamily="34" charset="0"/>
                <a:cs typeface="Times New Roman" panose="02020603050405020304" pitchFamily="18" charset="0"/>
              </a:rPr>
              <a:t>Помните! </a:t>
            </a:r>
            <a:r>
              <a:rPr lang="ru-RU" sz="1200" dirty="0" smtClean="0">
                <a:effectLst/>
                <a:latin typeface="Times New Roman" panose="02020603050405020304" pitchFamily="18" charset="0"/>
                <a:ea typeface="Arial" panose="020B0604020202020204" pitchFamily="34" charset="0"/>
                <a:cs typeface="Times New Roman" panose="02020603050405020304" pitchFamily="18" charset="0"/>
              </a:rPr>
              <a:t>Несмотря на то, что все препараты приблизительно одинаково снижают повышенное артериальное давление, только врач может после предварительного обследования выбрать из большого количества препаратов тот, который не только снизит давление. но и окажет благоприятное воздействие на имеющиеся факторы риска и не приведет к появлению новых или утяжелению уже имеющихся. Никогда не полагайтесь при выборе препарата на довод, что он очень хорош для друга или знакомого. То, что хорошо для одного больного может оказаться неэффективным или даже вредным для другого. Только врач, имеющий представление об общей картине Вашего здоровья, может лечить Вас от гипертонии!</a:t>
            </a:r>
            <a:endParaRPr lang="ru-RU" sz="1050" dirty="0" smtClean="0">
              <a:effectLst/>
              <a:latin typeface="Arial" panose="020B0604020202020204" pitchFamily="34" charset="0"/>
              <a:ea typeface="Arial" panose="020B060402020202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10"/>
          </p:nvPr>
        </p:nvSpPr>
        <p:spPr/>
        <p:txBody>
          <a:bodyPr/>
          <a:lstStyle/>
          <a:p>
            <a:fld id="{2B9CD938-721F-43F2-AFFE-5D1569DBA86E}" type="slidenum">
              <a:rPr lang="ru-RU" smtClean="0"/>
              <a:pPr/>
              <a:t>15</a:t>
            </a:fld>
            <a:endParaRPr lang="ru-RU" dirty="0"/>
          </a:p>
        </p:txBody>
      </p:sp>
    </p:spTree>
    <p:extLst>
      <p:ext uri="{BB962C8B-B14F-4D97-AF65-F5344CB8AC3E}">
        <p14:creationId xmlns="" xmlns:p14="http://schemas.microsoft.com/office/powerpoint/2010/main" val="3302818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07000"/>
              </a:lnSpc>
              <a:spcAft>
                <a:spcPts val="800"/>
              </a:spcAft>
            </a:pPr>
            <a:r>
              <a:rPr lang="ru-RU"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Как ограничить потребление поваренной соли? </a:t>
            </a:r>
            <a:endParaRPr lang="ru-RU" sz="105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lnSpc>
                <a:spcPct val="107000"/>
              </a:lnSpc>
              <a:spcAft>
                <a:spcPts val="800"/>
              </a:spcAft>
              <a:buClr>
                <a:srgbClr val="000000"/>
              </a:buClr>
              <a:buSzPts val="1200"/>
              <a:buFont typeface="Arial" panose="020B0604020202020204" pitchFamily="34" charset="0"/>
              <a:buChar char="•"/>
            </a:pPr>
            <a:r>
              <a:rPr lang="ru-RU" sz="1200" u="none" strike="noStrike" dirty="0" smtClean="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Ограничить общее потребление соли до 5 г. (чайная ложка без верха) в день. </a:t>
            </a:r>
            <a:endParaRPr lang="ru-RU" sz="1050" u="none" strike="noStrike" dirty="0" smtClean="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ru-RU"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Следует употреблять йодированную соль. </a:t>
            </a:r>
            <a:endParaRPr lang="ru-RU" sz="105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lnSpc>
                <a:spcPct val="107000"/>
              </a:lnSpc>
              <a:spcAft>
                <a:spcPts val="800"/>
              </a:spcAft>
              <a:buClr>
                <a:srgbClr val="000000"/>
              </a:buClr>
              <a:buSzPts val="1200"/>
              <a:buFont typeface="Arial" panose="020B0604020202020204" pitchFamily="34" charset="0"/>
              <a:buChar char="•"/>
            </a:pPr>
            <a:r>
              <a:rPr lang="ru-RU" sz="1200" u="none" strike="noStrike" dirty="0" smtClean="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Избавиться от привычки досаливать пищу за столом, не пробуя ее. </a:t>
            </a:r>
            <a:endParaRPr lang="ru-RU" sz="1050" u="none" strike="noStrike" dirty="0" smtClean="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fontAlgn="base">
              <a:lnSpc>
                <a:spcPct val="107000"/>
              </a:lnSpc>
              <a:spcAft>
                <a:spcPts val="800"/>
              </a:spcAft>
              <a:buClr>
                <a:srgbClr val="000000"/>
              </a:buClr>
              <a:buSzPts val="1200"/>
              <a:buFont typeface="Arial" panose="020B0604020202020204" pitchFamily="34" charset="0"/>
              <a:buChar char="•"/>
            </a:pPr>
            <a:r>
              <a:rPr lang="ru-RU" sz="1200" u="none" strike="noStrike" dirty="0" smtClean="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Отказаться от солений, маринадов и продуктов консервирования и копчения. </a:t>
            </a:r>
            <a:endParaRPr lang="ru-RU" sz="1050" u="none" strike="noStrike" dirty="0" smtClean="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endParaRPr lang="ru-RU" dirty="0"/>
          </a:p>
        </p:txBody>
      </p:sp>
      <p:sp>
        <p:nvSpPr>
          <p:cNvPr id="4" name="Номер слайда 3"/>
          <p:cNvSpPr>
            <a:spLocks noGrp="1"/>
          </p:cNvSpPr>
          <p:nvPr>
            <p:ph type="sldNum" sz="quarter" idx="10"/>
          </p:nvPr>
        </p:nvSpPr>
        <p:spPr/>
        <p:txBody>
          <a:bodyPr/>
          <a:lstStyle/>
          <a:p>
            <a:fld id="{2B9CD938-721F-43F2-AFFE-5D1569DBA86E}" type="slidenum">
              <a:rPr lang="ru-RU" smtClean="0"/>
              <a:pPr/>
              <a:t>16</a:t>
            </a:fld>
            <a:endParaRPr lang="ru-RU" dirty="0"/>
          </a:p>
        </p:txBody>
      </p:sp>
    </p:spTree>
    <p:extLst>
      <p:ext uri="{BB962C8B-B14F-4D97-AF65-F5344CB8AC3E}">
        <p14:creationId xmlns="" xmlns:p14="http://schemas.microsoft.com/office/powerpoint/2010/main" val="2675640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85800" y="4400550"/>
            <a:ext cx="5486400" cy="4648200"/>
          </a:xfrm>
        </p:spPr>
        <p:txBody>
          <a:bodyPr/>
          <a:lstStyle/>
          <a:p>
            <a:pPr>
              <a:lnSpc>
                <a:spcPct val="107000"/>
              </a:lnSpc>
              <a:spcAft>
                <a:spcPts val="800"/>
              </a:spcAft>
            </a:pPr>
            <a:r>
              <a:rPr lang="ru-RU"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Оздоровление образа жизни связано также с отказом от некоторых привычек, именуемых "вредными". </a:t>
            </a:r>
            <a:endParaRPr lang="ru-RU" sz="105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ru-RU"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Прежде всего - это курение, оно в 2-3 раза увеличивает риск развития ишемической болезни сердца и инсульта мозга у лиц с артериальной гипертонией. Отказ от курения - один из эффективных способов снижения риска у больных гипертонической болезнью, составная часть мер по предотвращению сердечно-сосудистых осложнений. </a:t>
            </a:r>
            <a:endParaRPr lang="ru-RU" sz="105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ru-RU"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Регулярное чрезмерное употребление алкоголя приводит к повышению АД, особенно у лиц, для которых эта вредная привычка является нормой. Показано, что страны, где традиционно потребляют натуральное вино (например, Франция), имеют низкий уровень смертности от заболеваний сердца и сосудов. По мнению ученых, допустимо употребление алкоголя в количестве до 20-30 г чистого этанола в день для мужчин (что соответствует 50-60 мл водки, 200-250 мл сухого вина, 500-600 мл пива), а для женщин - половина этой дозы. У здоровых людей эти дозы предотвращают развитие атеросклероза и способствуют нормализации АД. Но следует иметь в виду, что переносимость даже умеренных количеств алкоголя индивидуальна и эти рекомендации приемлемы не для всех. Важно помнить, что превышение указанных количеств чревато серьезными последствиями, особенно для тех, кто страдает гипертонической болезнью и сопутствующими осложнениями. Тем, кто лечится от гипертонии следует также помнить, что алкоголь и многие лекарства, снижающие АД, несовместимы. </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2B9CD938-721F-43F2-AFFE-5D1569DBA86E}" type="slidenum">
              <a:rPr lang="ru-RU" smtClean="0"/>
              <a:pPr/>
              <a:t>17</a:t>
            </a:fld>
            <a:endParaRPr lang="ru-RU" dirty="0"/>
          </a:p>
        </p:txBody>
      </p:sp>
    </p:spTree>
    <p:extLst>
      <p:ext uri="{BB962C8B-B14F-4D97-AF65-F5344CB8AC3E}">
        <p14:creationId xmlns="" xmlns:p14="http://schemas.microsoft.com/office/powerpoint/2010/main" val="1104093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342900" lvl="0" indent="-342900" fontAlgn="base">
              <a:lnSpc>
                <a:spcPct val="107000"/>
              </a:lnSpc>
              <a:spcAft>
                <a:spcPts val="800"/>
              </a:spcAft>
              <a:buClr>
                <a:srgbClr val="000000"/>
              </a:buClr>
              <a:buSzPts val="1200"/>
              <a:buFont typeface="Arial" panose="020B0604020202020204" pitchFamily="34" charset="0"/>
              <a:buChar char="•"/>
            </a:pPr>
            <a:r>
              <a:rPr lang="ru-RU" sz="1200" u="none" strike="noStrike" dirty="0" smtClean="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Ограничить потребление поваренной соли. </a:t>
            </a:r>
            <a:endParaRPr lang="ru-RU" sz="1050" u="none" strike="noStrike" dirty="0" smtClean="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fontAlgn="base">
              <a:lnSpc>
                <a:spcPct val="107000"/>
              </a:lnSpc>
              <a:spcAft>
                <a:spcPts val="800"/>
              </a:spcAft>
              <a:buClr>
                <a:srgbClr val="000000"/>
              </a:buClr>
              <a:buSzPts val="1200"/>
              <a:buFont typeface="Arial" panose="020B0604020202020204" pitchFamily="34" charset="0"/>
              <a:buChar char="•"/>
            </a:pPr>
            <a:r>
              <a:rPr lang="ru-RU" sz="1200" u="none" strike="noStrike" dirty="0" smtClean="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Ограничить употребление жидкости до 1,5 литров в день. </a:t>
            </a:r>
            <a:endParaRPr lang="ru-RU" sz="1050" u="none" strike="noStrike" dirty="0" smtClean="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fontAlgn="base">
              <a:lnSpc>
                <a:spcPct val="107000"/>
              </a:lnSpc>
              <a:spcAft>
                <a:spcPts val="800"/>
              </a:spcAft>
              <a:buClr>
                <a:srgbClr val="000000"/>
              </a:buClr>
              <a:buSzPts val="1200"/>
              <a:buFont typeface="Arial" panose="020B0604020202020204" pitchFamily="34" charset="0"/>
              <a:buChar char="•"/>
            </a:pPr>
            <a:r>
              <a:rPr lang="ru-RU" sz="1200" u="none" strike="noStrike" dirty="0" smtClean="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Увеличить потребление продуктов с высоким содержанием: калия (печеный картофель, урюк, чернослив, фасоль, изюм, морская капуста), магния (отруби, фасоль, овсянка, чернослив, морская капуста, пшено). </a:t>
            </a:r>
            <a:endParaRPr lang="ru-RU" sz="1050" u="none" strike="noStrike" dirty="0" smtClean="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fontAlgn="base">
              <a:lnSpc>
                <a:spcPct val="107000"/>
              </a:lnSpc>
              <a:spcAft>
                <a:spcPts val="800"/>
              </a:spcAft>
              <a:buClr>
                <a:srgbClr val="000000"/>
              </a:buClr>
              <a:buSzPts val="1200"/>
              <a:buFont typeface="Arial" panose="020B0604020202020204" pitchFamily="34" charset="0"/>
              <a:buChar char="•"/>
            </a:pPr>
            <a:r>
              <a:rPr lang="ru-RU" sz="1200" u="none" strike="noStrike" dirty="0" smtClean="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Следует есть разнообразные овощи и фрукты – не менее 400 г. в день дополнительно к картофелю. Предпочтение нужно отдавать продуктам местного производства. </a:t>
            </a:r>
            <a:endParaRPr lang="ru-RU" sz="1050" u="none" strike="noStrike" dirty="0" smtClean="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fontAlgn="base">
              <a:lnSpc>
                <a:spcPct val="107000"/>
              </a:lnSpc>
              <a:spcAft>
                <a:spcPts val="800"/>
              </a:spcAft>
              <a:buClr>
                <a:srgbClr val="000000"/>
              </a:buClr>
              <a:buSzPts val="1200"/>
              <a:buFont typeface="Arial" panose="020B0604020202020204" pitchFamily="34" charset="0"/>
              <a:buChar char="•"/>
            </a:pPr>
            <a:r>
              <a:rPr lang="ru-RU" sz="1200" u="none" strike="noStrike" dirty="0" smtClean="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Рекомендуется заменять мясо и мясные продукты с высоким содержанием жира на тощие сорта мяса, рыбу, птицу, яйца, бобовые. </a:t>
            </a:r>
            <a:endParaRPr lang="ru-RU" sz="1050" u="none" strike="noStrike" dirty="0" smtClean="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fontAlgn="base">
              <a:lnSpc>
                <a:spcPct val="107000"/>
              </a:lnSpc>
              <a:spcAft>
                <a:spcPts val="800"/>
              </a:spcAft>
              <a:buClr>
                <a:srgbClr val="000000"/>
              </a:buClr>
              <a:buSzPts val="1200"/>
              <a:buFont typeface="Arial" panose="020B0604020202020204" pitchFamily="34" charset="0"/>
              <a:buChar char="•"/>
            </a:pPr>
            <a:r>
              <a:rPr lang="ru-RU" sz="1200" u="none" strike="noStrike" dirty="0" smtClean="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Прекратить употребление спиртных напитков. </a:t>
            </a:r>
            <a:endParaRPr lang="ru-RU" sz="1050" u="none" strike="noStrike" dirty="0" smtClean="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endParaRPr lang="ru-RU" dirty="0"/>
          </a:p>
        </p:txBody>
      </p:sp>
      <p:sp>
        <p:nvSpPr>
          <p:cNvPr id="4" name="Номер слайда 3"/>
          <p:cNvSpPr>
            <a:spLocks noGrp="1"/>
          </p:cNvSpPr>
          <p:nvPr>
            <p:ph type="sldNum" sz="quarter" idx="10"/>
          </p:nvPr>
        </p:nvSpPr>
        <p:spPr/>
        <p:txBody>
          <a:bodyPr/>
          <a:lstStyle/>
          <a:p>
            <a:fld id="{2B9CD938-721F-43F2-AFFE-5D1569DBA86E}" type="slidenum">
              <a:rPr lang="ru-RU" smtClean="0"/>
              <a:pPr/>
              <a:t>18</a:t>
            </a:fld>
            <a:endParaRPr lang="ru-RU" dirty="0"/>
          </a:p>
        </p:txBody>
      </p:sp>
    </p:spTree>
    <p:extLst>
      <p:ext uri="{BB962C8B-B14F-4D97-AF65-F5344CB8AC3E}">
        <p14:creationId xmlns="" xmlns:p14="http://schemas.microsoft.com/office/powerpoint/2010/main" val="3685619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685800" y="4305300"/>
            <a:ext cx="5486400" cy="4762500"/>
          </a:xfrm>
        </p:spPr>
        <p:txBody>
          <a:bodyPr/>
          <a:lstStyle/>
          <a:p>
            <a:pPr marL="342900" lvl="0" indent="-342900" fontAlgn="base">
              <a:lnSpc>
                <a:spcPct val="107000"/>
              </a:lnSpc>
              <a:spcAft>
                <a:spcPts val="800"/>
              </a:spcAft>
              <a:buClr>
                <a:srgbClr val="000000"/>
              </a:buClr>
              <a:buSzPts val="1200"/>
              <a:buFont typeface="Arial" panose="020B0604020202020204" pitchFamily="34" charset="0"/>
              <a:buChar char="•"/>
            </a:pPr>
            <a:r>
              <a:rPr lang="ru-RU" sz="1200" u="none" strike="noStrike" dirty="0" smtClean="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Употреблять не более 2-3-х яичных желтков в неделю, включая яйца, используемые при приготовлении пищи. </a:t>
            </a:r>
            <a:endParaRPr lang="ru-RU" sz="1050" u="none" strike="noStrike" dirty="0" smtClean="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fontAlgn="base">
              <a:lnSpc>
                <a:spcPct val="107000"/>
              </a:lnSpc>
              <a:spcAft>
                <a:spcPts val="800"/>
              </a:spcAft>
              <a:buClr>
                <a:srgbClr val="000000"/>
              </a:buClr>
              <a:buSzPts val="1200"/>
              <a:buFont typeface="Arial" panose="020B0604020202020204" pitchFamily="34" charset="0"/>
              <a:buChar char="•"/>
            </a:pPr>
            <a:r>
              <a:rPr lang="ru-RU" sz="1200" u="none" strike="noStrike" dirty="0" smtClean="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Ограничить потребление субпродуктов (печени, почек, мозгов), рыбной икры, креветок, крабов (не более 1 раза в месяц). </a:t>
            </a:r>
            <a:endParaRPr lang="ru-RU" sz="1050" u="none" strike="noStrike" dirty="0" smtClean="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fontAlgn="base">
              <a:lnSpc>
                <a:spcPct val="107000"/>
              </a:lnSpc>
              <a:spcAft>
                <a:spcPts val="800"/>
              </a:spcAft>
              <a:buClr>
                <a:srgbClr val="000000"/>
              </a:buClr>
              <a:buSzPts val="1200"/>
              <a:buFont typeface="Arial" panose="020B0604020202020204" pitchFamily="34" charset="0"/>
              <a:buChar char="•"/>
            </a:pPr>
            <a:r>
              <a:rPr lang="ru-RU" sz="1200" u="none" strike="noStrike" dirty="0" smtClean="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Употреблять нежирные сорта мяса, рыбы, птицы, срезать видимый жир, удалять жир, вытапливаемый при приготовлении пищи, с дичи снимать кожу. </a:t>
            </a:r>
            <a:endParaRPr lang="ru-RU" sz="1050" u="none" strike="noStrike" dirty="0" smtClean="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fontAlgn="base">
              <a:lnSpc>
                <a:spcPct val="107000"/>
              </a:lnSpc>
              <a:spcAft>
                <a:spcPts val="800"/>
              </a:spcAft>
              <a:buClr>
                <a:srgbClr val="000000"/>
              </a:buClr>
              <a:buSzPts val="1200"/>
              <a:buFont typeface="Arial" panose="020B0604020202020204" pitchFamily="34" charset="0"/>
              <a:buChar char="•"/>
            </a:pPr>
            <a:r>
              <a:rPr lang="ru-RU" sz="1200" u="none" strike="noStrike" dirty="0" smtClean="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Глубокое прожаривание, особенно с использованием животных жиров, заменить тушением, отвариванием, запеканием. </a:t>
            </a:r>
            <a:endParaRPr lang="ru-RU" sz="1050" u="none" strike="noStrike" dirty="0" smtClean="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fontAlgn="base">
              <a:lnSpc>
                <a:spcPct val="107000"/>
              </a:lnSpc>
              <a:spcAft>
                <a:spcPts val="800"/>
              </a:spcAft>
              <a:buClr>
                <a:srgbClr val="000000"/>
              </a:buClr>
              <a:buSzPts val="1200"/>
              <a:buFont typeface="Arial" panose="020B0604020202020204" pitchFamily="34" charset="0"/>
              <a:buChar char="•"/>
            </a:pPr>
            <a:r>
              <a:rPr lang="ru-RU" sz="1200" u="none" strike="noStrike" dirty="0" smtClean="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Исключить все виды копченостей, жирных сортов колбас, жирного окорока, свиного сала, грудинки, корейки. </a:t>
            </a:r>
            <a:endParaRPr lang="ru-RU" sz="1050" u="none" strike="noStrike" dirty="0" smtClean="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fontAlgn="base">
              <a:lnSpc>
                <a:spcPct val="107000"/>
              </a:lnSpc>
              <a:spcAft>
                <a:spcPts val="800"/>
              </a:spcAft>
              <a:buClr>
                <a:srgbClr val="000000"/>
              </a:buClr>
              <a:buSzPts val="1200"/>
              <a:buFont typeface="Arial" panose="020B0604020202020204" pitchFamily="34" charset="0"/>
              <a:buChar char="•"/>
            </a:pPr>
            <a:r>
              <a:rPr lang="ru-RU" sz="1200" u="none" strike="noStrike" dirty="0" smtClean="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Салаты заправлять не сметаной и майонезом, а растительными маслами. </a:t>
            </a:r>
            <a:endParaRPr lang="ru-RU" sz="1050" u="none" strike="noStrike" dirty="0" smtClean="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fontAlgn="base">
              <a:lnSpc>
                <a:spcPct val="107000"/>
              </a:lnSpc>
              <a:spcAft>
                <a:spcPts val="800"/>
              </a:spcAft>
              <a:buClr>
                <a:srgbClr val="000000"/>
              </a:buClr>
              <a:buSzPts val="1200"/>
              <a:buFont typeface="Arial" panose="020B0604020202020204" pitchFamily="34" charset="0"/>
              <a:buChar char="•"/>
            </a:pPr>
            <a:r>
              <a:rPr lang="ru-RU" sz="1200" u="none" strike="noStrike" dirty="0" smtClean="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Избегать употребления сливочного масла. </a:t>
            </a:r>
            <a:endParaRPr lang="ru-RU" sz="1050" u="none" strike="noStrike" dirty="0" smtClean="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fontAlgn="base">
              <a:lnSpc>
                <a:spcPct val="107000"/>
              </a:lnSpc>
              <a:spcAft>
                <a:spcPts val="800"/>
              </a:spcAft>
              <a:buClr>
                <a:srgbClr val="000000"/>
              </a:buClr>
              <a:buSzPts val="1200"/>
              <a:buFont typeface="Arial" panose="020B0604020202020204" pitchFamily="34" charset="0"/>
              <a:buChar char="•"/>
            </a:pPr>
            <a:r>
              <a:rPr lang="ru-RU" sz="1200" u="none" strike="noStrike" dirty="0" smtClean="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Использовать нежирные сорта кефира (1%), снятое молоко, нежирные (4%, 9%, 11%) сорта творога и сыра (сулугуни, брынза, осетинский и др.). </a:t>
            </a:r>
            <a:endParaRPr lang="ru-RU" sz="1050" u="none" strike="noStrike" dirty="0" smtClean="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fontAlgn="base">
              <a:lnSpc>
                <a:spcPct val="107000"/>
              </a:lnSpc>
              <a:spcAft>
                <a:spcPts val="800"/>
              </a:spcAft>
              <a:buClr>
                <a:srgbClr val="000000"/>
              </a:buClr>
              <a:buSzPts val="1200"/>
              <a:buFont typeface="Arial" panose="020B0604020202020204" pitchFamily="34" charset="0"/>
              <a:buChar char="•"/>
            </a:pPr>
            <a:r>
              <a:rPr lang="ru-RU" sz="1200" u="none" strike="noStrike" dirty="0" smtClean="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Употреблять фрукты и овощи – не менее 400 г. в день. </a:t>
            </a:r>
            <a:endParaRPr lang="ru-RU" sz="1050" u="none" strike="noStrike" dirty="0" smtClean="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fontAlgn="base">
              <a:lnSpc>
                <a:spcPct val="107000"/>
              </a:lnSpc>
              <a:spcAft>
                <a:spcPts val="800"/>
              </a:spcAft>
              <a:buClr>
                <a:srgbClr val="000000"/>
              </a:buClr>
              <a:buSzPts val="1200"/>
              <a:buFont typeface="Arial" panose="020B0604020202020204" pitchFamily="34" charset="0"/>
              <a:buChar char="•"/>
            </a:pPr>
            <a:r>
              <a:rPr lang="ru-RU" sz="1200" u="none" strike="noStrike" dirty="0" smtClean="0">
                <a:effectLst/>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Использовать хлеб из муки грубого помола. </a:t>
            </a:r>
            <a:endParaRPr lang="ru-RU" sz="1050" u="none" strike="noStrike" dirty="0" smtClean="0">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ru-RU" sz="1200" dirty="0" smtClean="0">
                <a:effectLst/>
                <a:latin typeface="Times New Roman" panose="02020603050405020304" pitchFamily="18" charset="0"/>
                <a:ea typeface="Times New Roman" panose="02020603050405020304" pitchFamily="18" charset="0"/>
              </a:rPr>
              <a:t>Отдавать предпочтение «белому» мясу (птице, рыбе), ограничить «красное мясо» (говядину, баранину, свинину) до 3-х раз в неделю. </a:t>
            </a:r>
            <a:endParaRPr lang="ru-RU" dirty="0"/>
          </a:p>
        </p:txBody>
      </p:sp>
      <p:sp>
        <p:nvSpPr>
          <p:cNvPr id="4" name="Номер слайда 3"/>
          <p:cNvSpPr>
            <a:spLocks noGrp="1"/>
          </p:cNvSpPr>
          <p:nvPr>
            <p:ph type="sldNum" sz="quarter" idx="10"/>
          </p:nvPr>
        </p:nvSpPr>
        <p:spPr/>
        <p:txBody>
          <a:bodyPr/>
          <a:lstStyle/>
          <a:p>
            <a:fld id="{2B9CD938-721F-43F2-AFFE-5D1569DBA86E}" type="slidenum">
              <a:rPr lang="ru-RU" smtClean="0"/>
              <a:pPr/>
              <a:t>19</a:t>
            </a:fld>
            <a:endParaRPr lang="ru-RU" dirty="0"/>
          </a:p>
        </p:txBody>
      </p:sp>
    </p:spTree>
    <p:extLst>
      <p:ext uri="{BB962C8B-B14F-4D97-AF65-F5344CB8AC3E}">
        <p14:creationId xmlns="" xmlns:p14="http://schemas.microsoft.com/office/powerpoint/2010/main" val="3122236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07000"/>
              </a:lnSpc>
              <a:spcAft>
                <a:spcPts val="800"/>
              </a:spcAft>
            </a:pPr>
            <a:r>
              <a:rPr lang="ru-RU" sz="1200" dirty="0" smtClean="0">
                <a:effectLst/>
                <a:latin typeface="Times New Roman" panose="02020603050405020304" pitchFamily="18" charset="0"/>
                <a:ea typeface="Arial" panose="020B0604020202020204" pitchFamily="34" charset="0"/>
                <a:cs typeface="Times New Roman" panose="02020603050405020304" pitchFamily="18" charset="0"/>
              </a:rPr>
              <a:t>Во время сокращения сердца (систолы) развивается максимальное давление в артериях – систолическое, во время расслабления сердца (диастолы) давление уменьшается, что соответствует диастолическому давлению.</a:t>
            </a:r>
            <a:endParaRPr lang="ru-RU" sz="1050" dirty="0" smtClean="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ru-RU" sz="1200" dirty="0" smtClean="0">
                <a:effectLst/>
                <a:latin typeface="Times New Roman" panose="02020603050405020304" pitchFamily="18" charset="0"/>
                <a:ea typeface="Arial" panose="020B0604020202020204" pitchFamily="34" charset="0"/>
                <a:cs typeface="Times New Roman" panose="02020603050405020304" pitchFamily="18" charset="0"/>
              </a:rPr>
              <a:t>Артериальное давление подвержено колебаниям даже в норме у здорового человека. Оно снижается в покое, во время сна, резко повышается в утренние часы, а также повышается при волнении, физической и других нагрузках, при курении.</a:t>
            </a:r>
            <a:endParaRPr lang="ru-RU" sz="1050" dirty="0" smtClean="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ru-RU" sz="1200" dirty="0" smtClean="0">
                <a:effectLst/>
                <a:latin typeface="Times New Roman" panose="02020603050405020304" pitchFamily="18" charset="0"/>
                <a:ea typeface="Arial" panose="020B0604020202020204" pitchFamily="34" charset="0"/>
                <a:cs typeface="Times New Roman" panose="02020603050405020304" pitchFamily="18" charset="0"/>
              </a:rPr>
              <a:t>У здорового человека эти факторы приводят только к кратковременным и незначительным колебаниям артериального давления, которое быстро возвращается к исходному уровню. У больных артериальной гипертонией наблюдаются резкие колебания АД.</a:t>
            </a:r>
            <a:endParaRPr lang="ru-RU" sz="105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2B9CD938-721F-43F2-AFFE-5D1569DBA86E}" type="slidenum">
              <a:rPr lang="ru-RU" smtClean="0"/>
              <a:pPr/>
              <a:t>2</a:t>
            </a:fld>
            <a:endParaRPr lang="ru-RU" dirty="0"/>
          </a:p>
        </p:txBody>
      </p:sp>
    </p:spTree>
    <p:extLst>
      <p:ext uri="{BB962C8B-B14F-4D97-AF65-F5344CB8AC3E}">
        <p14:creationId xmlns="" xmlns:p14="http://schemas.microsoft.com/office/powerpoint/2010/main" val="207310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07000"/>
              </a:lnSpc>
              <a:spcAft>
                <a:spcPts val="800"/>
              </a:spcAft>
            </a:pPr>
            <a:r>
              <a:rPr lang="ru-RU"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Гиподинамия - что это такое? Этим термином обозначается малоподвижный образ жизни. Как выяснить - достаточный ли у вас уровень физической активности? Если вы не реже 4 раз в неделю проходите непрерывно, без остановок не менее 3 км, то объем движений у вас достаточный.</a:t>
            </a:r>
          </a:p>
          <a:p>
            <a:pPr>
              <a:lnSpc>
                <a:spcPct val="107000"/>
              </a:lnSpc>
              <a:spcAft>
                <a:spcPts val="800"/>
              </a:spcAft>
            </a:pPr>
            <a:r>
              <a:rPr lang="ru-RU"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 Более точно уровень физической активности можно определить, пользуясь шагомером. Если за неделю вы делаете более 84000 шагов, то можно считать, что гиподинамии как фактора риска развития и неблагоприятного течения гипертонической болезни у Вас нет.</a:t>
            </a:r>
          </a:p>
          <a:p>
            <a:pPr>
              <a:lnSpc>
                <a:spcPct val="107000"/>
              </a:lnSpc>
              <a:spcAft>
                <a:spcPts val="800"/>
              </a:spcAft>
            </a:pPr>
            <a:r>
              <a:rPr lang="ru-RU"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 Однако это еще не означает, что Вам нет смысла заниматься целенаправленными физическими тренировками, как мощным немедикаментозным средством лечения гипертонической болезни. </a:t>
            </a:r>
            <a:endParaRPr lang="ru-RU" sz="105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ru-RU" dirty="0"/>
          </a:p>
        </p:txBody>
      </p:sp>
      <p:sp>
        <p:nvSpPr>
          <p:cNvPr id="4" name="Номер слайда 3"/>
          <p:cNvSpPr>
            <a:spLocks noGrp="1"/>
          </p:cNvSpPr>
          <p:nvPr>
            <p:ph type="sldNum" sz="quarter" idx="10"/>
          </p:nvPr>
        </p:nvSpPr>
        <p:spPr/>
        <p:txBody>
          <a:bodyPr/>
          <a:lstStyle/>
          <a:p>
            <a:fld id="{2B9CD938-721F-43F2-AFFE-5D1569DBA86E}" type="slidenum">
              <a:rPr lang="ru-RU" smtClean="0"/>
              <a:pPr/>
              <a:t>20</a:t>
            </a:fld>
            <a:endParaRPr lang="ru-RU" dirty="0"/>
          </a:p>
        </p:txBody>
      </p:sp>
    </p:spTree>
    <p:extLst>
      <p:ext uri="{BB962C8B-B14F-4D97-AF65-F5344CB8AC3E}">
        <p14:creationId xmlns="" xmlns:p14="http://schemas.microsoft.com/office/powerpoint/2010/main" val="1711229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07000"/>
              </a:lnSpc>
              <a:spcAft>
                <a:spcPts val="800"/>
              </a:spcAft>
            </a:pPr>
            <a:r>
              <a:rPr lang="ru-RU"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Основным и надежным (как и наиболее доступным) способом контроля служат оценка интенсивности нагрузки по пульсу и соотнесение его показателей с рекомендуемым режимом, который определяют по максимальной частоте сердечных сокращений (МЧСС).  </a:t>
            </a:r>
            <a:endParaRPr lang="ru-RU" sz="105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ru-RU" sz="1200" dirty="0" smtClean="0">
                <a:effectLst/>
                <a:latin typeface="Times New Roman" panose="02020603050405020304" pitchFamily="18" charset="0"/>
                <a:ea typeface="Times New Roman" panose="02020603050405020304" pitchFamily="18" charset="0"/>
              </a:rPr>
              <a:t>ЧСС измеряют во время нагрузки за 10 сек. и умножают на 6 (в покое пульс быстро восстанавливается, и показания его при измерении в течение минуты недостоверны). </a:t>
            </a:r>
          </a:p>
          <a:p>
            <a:r>
              <a:rPr lang="ru-RU" sz="1200" dirty="0" smtClean="0">
                <a:effectLst/>
                <a:latin typeface="Times New Roman" panose="02020603050405020304" pitchFamily="18" charset="0"/>
                <a:ea typeface="Times New Roman" panose="02020603050405020304" pitchFamily="18" charset="0"/>
              </a:rPr>
              <a:t>Начинать надо с низкой (50%) и постепенно переходить к умеренной (70-75%) интенсивности. Определять предел нагрузки желательно в соответствии с возрастной шкалой.</a:t>
            </a:r>
            <a:endParaRPr lang="ru-RU" dirty="0"/>
          </a:p>
        </p:txBody>
      </p:sp>
      <p:sp>
        <p:nvSpPr>
          <p:cNvPr id="4" name="Номер слайда 3"/>
          <p:cNvSpPr>
            <a:spLocks noGrp="1"/>
          </p:cNvSpPr>
          <p:nvPr>
            <p:ph type="sldNum" sz="quarter" idx="10"/>
          </p:nvPr>
        </p:nvSpPr>
        <p:spPr/>
        <p:txBody>
          <a:bodyPr/>
          <a:lstStyle/>
          <a:p>
            <a:fld id="{2B9CD938-721F-43F2-AFFE-5D1569DBA86E}" type="slidenum">
              <a:rPr lang="ru-RU" smtClean="0"/>
              <a:pPr/>
              <a:t>21</a:t>
            </a:fld>
            <a:endParaRPr lang="ru-RU" dirty="0"/>
          </a:p>
        </p:txBody>
      </p:sp>
    </p:spTree>
    <p:extLst>
      <p:ext uri="{BB962C8B-B14F-4D97-AF65-F5344CB8AC3E}">
        <p14:creationId xmlns="" xmlns:p14="http://schemas.microsoft.com/office/powerpoint/2010/main" val="662957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B9CD938-721F-43F2-AFFE-5D1569DBA86E}" type="slidenum">
              <a:rPr lang="ru-RU" smtClean="0"/>
              <a:pPr/>
              <a:t>22</a:t>
            </a:fld>
            <a:endParaRPr lang="ru-RU" dirty="0"/>
          </a:p>
        </p:txBody>
      </p:sp>
    </p:spTree>
    <p:extLst>
      <p:ext uri="{BB962C8B-B14F-4D97-AF65-F5344CB8AC3E}">
        <p14:creationId xmlns="" xmlns:p14="http://schemas.microsoft.com/office/powerpoint/2010/main" val="996953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B9CD938-721F-43F2-AFFE-5D1569DBA86E}" type="slidenum">
              <a:rPr lang="ru-RU" smtClean="0"/>
              <a:pPr/>
              <a:t>23</a:t>
            </a:fld>
            <a:endParaRPr lang="ru-RU" dirty="0"/>
          </a:p>
        </p:txBody>
      </p:sp>
    </p:spTree>
    <p:extLst>
      <p:ext uri="{BB962C8B-B14F-4D97-AF65-F5344CB8AC3E}">
        <p14:creationId xmlns="" xmlns:p14="http://schemas.microsoft.com/office/powerpoint/2010/main" val="869690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B9CD938-721F-43F2-AFFE-5D1569DBA86E}" type="slidenum">
              <a:rPr lang="ru-RU" smtClean="0"/>
              <a:pPr/>
              <a:t>24</a:t>
            </a:fld>
            <a:endParaRPr lang="ru-RU" dirty="0"/>
          </a:p>
        </p:txBody>
      </p:sp>
    </p:spTree>
    <p:extLst>
      <p:ext uri="{BB962C8B-B14F-4D97-AF65-F5344CB8AC3E}">
        <p14:creationId xmlns="" xmlns:p14="http://schemas.microsoft.com/office/powerpoint/2010/main" val="580296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07000"/>
              </a:lnSpc>
              <a:spcAft>
                <a:spcPts val="800"/>
              </a:spcAft>
            </a:pPr>
            <a:r>
              <a:rPr lang="ru-RU" sz="1200" dirty="0" smtClean="0">
                <a:effectLst/>
                <a:latin typeface="Times New Roman" panose="02020603050405020304" pitchFamily="18" charset="0"/>
                <a:ea typeface="Arial" panose="020B0604020202020204" pitchFamily="34" charset="0"/>
                <a:cs typeface="Times New Roman" panose="02020603050405020304" pitchFamily="18" charset="0"/>
              </a:rPr>
              <a:t>Повышенным для взрослых людей </a:t>
            </a:r>
            <a:br>
              <a:rPr lang="ru-RU" sz="1200" dirty="0" smtClean="0">
                <a:effectLst/>
                <a:latin typeface="Times New Roman" panose="02020603050405020304" pitchFamily="18" charset="0"/>
                <a:ea typeface="Arial" panose="020B0604020202020204" pitchFamily="34" charset="0"/>
                <a:cs typeface="Times New Roman" panose="02020603050405020304" pitchFamily="18" charset="0"/>
              </a:rPr>
            </a:br>
            <a:r>
              <a:rPr lang="ru-RU" sz="1200" dirty="0" smtClean="0">
                <a:effectLst/>
                <a:latin typeface="Times New Roman" panose="02020603050405020304" pitchFamily="18" charset="0"/>
                <a:ea typeface="Arial" panose="020B0604020202020204" pitchFamily="34" charset="0"/>
                <a:cs typeface="Times New Roman" panose="02020603050405020304" pitchFamily="18" charset="0"/>
              </a:rPr>
              <a:t>считается уровень артериального давления </a:t>
            </a:r>
            <a:br>
              <a:rPr lang="ru-RU" sz="1200" dirty="0" smtClean="0">
                <a:effectLst/>
                <a:latin typeface="Times New Roman" panose="02020603050405020304" pitchFamily="18" charset="0"/>
                <a:ea typeface="Arial" panose="020B0604020202020204" pitchFamily="34" charset="0"/>
                <a:cs typeface="Times New Roman" panose="02020603050405020304" pitchFamily="18" charset="0"/>
              </a:rPr>
            </a:br>
            <a:r>
              <a:rPr lang="ru-RU" sz="1200" dirty="0" smtClean="0">
                <a:effectLst/>
                <a:latin typeface="Times New Roman" panose="02020603050405020304" pitchFamily="18" charset="0"/>
                <a:ea typeface="Arial" panose="020B0604020202020204" pitchFamily="34" charset="0"/>
                <a:cs typeface="Times New Roman" panose="02020603050405020304" pitchFamily="18" charset="0"/>
              </a:rPr>
              <a:t>140/90 мм рт. ст. и выше.</a:t>
            </a:r>
            <a:endParaRPr lang="ru-RU" sz="1050" dirty="0" smtClean="0">
              <a:effectLst/>
              <a:latin typeface="Arial" panose="020B0604020202020204" pitchFamily="34" charset="0"/>
              <a:ea typeface="Arial" panose="020B060402020202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10"/>
          </p:nvPr>
        </p:nvSpPr>
        <p:spPr/>
        <p:txBody>
          <a:bodyPr/>
          <a:lstStyle/>
          <a:p>
            <a:fld id="{2B9CD938-721F-43F2-AFFE-5D1569DBA86E}" type="slidenum">
              <a:rPr lang="ru-RU" smtClean="0"/>
              <a:pPr/>
              <a:t>3</a:t>
            </a:fld>
            <a:endParaRPr lang="ru-RU" dirty="0"/>
          </a:p>
        </p:txBody>
      </p:sp>
    </p:spTree>
    <p:extLst>
      <p:ext uri="{BB962C8B-B14F-4D97-AF65-F5344CB8AC3E}">
        <p14:creationId xmlns="" xmlns:p14="http://schemas.microsoft.com/office/powerpoint/2010/main" val="2060380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07000"/>
              </a:lnSpc>
              <a:spcAft>
                <a:spcPts val="800"/>
              </a:spcAft>
            </a:pPr>
            <a:r>
              <a:rPr lang="ru-RU"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Несмотря    на  усилия    ученых и  врачей   АГ остается одной из наиболее значимых медико-социальных проблем.  Это   обусловлено   как   широким   распространением   данного   заболевания,  так и тем, что  АГ  является  важнейшим  фактором  риска  основных  сердечно-сосудистых  заболеваний (ССЗ) – инфаркта миокарда (ИМ) и мозгового инсульта (МИ), определяющих высокую  смертность. Так, в России заболеваемость и смертность от такого грозного осложнения артериальной гипертонии, как мозговой инсульт, остаются одними из самых высоких в мире.</a:t>
            </a:r>
            <a:r>
              <a:rPr lang="ru-RU"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5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ru-RU" dirty="0"/>
          </a:p>
        </p:txBody>
      </p:sp>
      <p:sp>
        <p:nvSpPr>
          <p:cNvPr id="4" name="Номер слайда 3"/>
          <p:cNvSpPr>
            <a:spLocks noGrp="1"/>
          </p:cNvSpPr>
          <p:nvPr>
            <p:ph type="sldNum" sz="quarter" idx="10"/>
          </p:nvPr>
        </p:nvSpPr>
        <p:spPr/>
        <p:txBody>
          <a:bodyPr/>
          <a:lstStyle/>
          <a:p>
            <a:fld id="{2B9CD938-721F-43F2-AFFE-5D1569DBA86E}" type="slidenum">
              <a:rPr lang="ru-RU" smtClean="0"/>
              <a:pPr/>
              <a:t>4</a:t>
            </a:fld>
            <a:endParaRPr lang="ru-RU" dirty="0"/>
          </a:p>
        </p:txBody>
      </p:sp>
    </p:spTree>
    <p:extLst>
      <p:ext uri="{BB962C8B-B14F-4D97-AF65-F5344CB8AC3E}">
        <p14:creationId xmlns="" xmlns:p14="http://schemas.microsoft.com/office/powerpoint/2010/main" val="701111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07000"/>
              </a:lnSpc>
              <a:spcAft>
                <a:spcPts val="800"/>
              </a:spcAft>
            </a:pPr>
            <a:r>
              <a:rPr lang="ru-RU" sz="1200" b="1" dirty="0" smtClean="0">
                <a:effectLst/>
                <a:latin typeface="Times New Roman" panose="02020603050405020304" pitchFamily="18" charset="0"/>
                <a:ea typeface="Arial" panose="020B0604020202020204" pitchFamily="34" charset="0"/>
                <a:cs typeface="Times New Roman" panose="02020603050405020304" pitchFamily="18" charset="0"/>
              </a:rPr>
              <a:t>Запомните:</a:t>
            </a:r>
            <a:endParaRPr lang="ru-RU" sz="1050" dirty="0" smtClean="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ru-RU" sz="1200" dirty="0" smtClean="0">
                <a:effectLst/>
                <a:latin typeface="Times New Roman" panose="02020603050405020304" pitchFamily="18" charset="0"/>
                <a:ea typeface="Arial" panose="020B0604020202020204" pitchFamily="34" charset="0"/>
                <a:cs typeface="Times New Roman" panose="02020603050405020304" pitchFamily="18" charset="0"/>
              </a:rPr>
              <a:t>каждый пятый взрослый человек имеет повышенное артериальное давление;</a:t>
            </a:r>
            <a:endParaRPr lang="ru-RU" sz="1050" dirty="0" smtClean="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ru-RU" sz="1200" dirty="0" smtClean="0">
                <a:effectLst/>
                <a:latin typeface="Times New Roman" panose="02020603050405020304" pitchFamily="18" charset="0"/>
                <a:ea typeface="Arial" panose="020B0604020202020204" pitchFamily="34" charset="0"/>
                <a:cs typeface="Times New Roman" panose="02020603050405020304" pitchFamily="18" charset="0"/>
              </a:rPr>
              <a:t>только половина людей с повышенным артериальным давлением знают об этом;</a:t>
            </a:r>
            <a:endParaRPr lang="ru-RU" sz="1050" dirty="0" smtClean="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ru-RU" sz="1200" dirty="0" smtClean="0">
                <a:effectLst/>
                <a:latin typeface="Times New Roman" panose="02020603050405020304" pitchFamily="18" charset="0"/>
                <a:ea typeface="Arial" panose="020B0604020202020204" pitchFamily="34" charset="0"/>
                <a:cs typeface="Times New Roman" panose="02020603050405020304" pitchFamily="18" charset="0"/>
              </a:rPr>
              <a:t>только половина пациентов с установленным повышением давления получают должное лечение. Большинство больных не осведомлены о том, что хорошее самочувствие при постоянно повышенном давлении – не причина отказа от лечения, потому что нелеченая гипертония – это мина замедленного действия;</a:t>
            </a:r>
            <a:endParaRPr lang="ru-RU" sz="1050" dirty="0" smtClean="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ru-RU" sz="1200" dirty="0" smtClean="0">
                <a:effectLst/>
                <a:latin typeface="Times New Roman" panose="02020603050405020304" pitchFamily="18" charset="0"/>
                <a:ea typeface="Arial" panose="020B0604020202020204" pitchFamily="34" charset="0"/>
                <a:cs typeface="Times New Roman" panose="02020603050405020304" pitchFamily="18" charset="0"/>
              </a:rPr>
              <a:t>только половина из тех, кто принимает медикаменты, реально  соблюдает все рекомендации врача. Многие пациенты самовольно прекращают прием рекомендованных лекарств, что часто может привести к обострению болезни и развитию осложнений.</a:t>
            </a:r>
            <a:endParaRPr lang="ru-RU" sz="1050" dirty="0" smtClean="0">
              <a:effectLst/>
              <a:latin typeface="Arial" panose="020B0604020202020204" pitchFamily="34" charset="0"/>
              <a:ea typeface="Arial" panose="020B0604020202020204" pitchFamily="34" charset="0"/>
              <a:cs typeface="Times New Roman" panose="02020603050405020304" pitchFamily="18" charset="0"/>
            </a:endParaRPr>
          </a:p>
          <a:p>
            <a:endParaRPr lang="ru-RU" dirty="0"/>
          </a:p>
        </p:txBody>
      </p:sp>
      <p:sp>
        <p:nvSpPr>
          <p:cNvPr id="4" name="Номер слайда 3"/>
          <p:cNvSpPr>
            <a:spLocks noGrp="1"/>
          </p:cNvSpPr>
          <p:nvPr>
            <p:ph type="sldNum" sz="quarter" idx="10"/>
          </p:nvPr>
        </p:nvSpPr>
        <p:spPr/>
        <p:txBody>
          <a:bodyPr/>
          <a:lstStyle/>
          <a:p>
            <a:fld id="{2B9CD938-721F-43F2-AFFE-5D1569DBA86E}" type="slidenum">
              <a:rPr lang="ru-RU" smtClean="0"/>
              <a:pPr/>
              <a:t>5</a:t>
            </a:fld>
            <a:endParaRPr lang="ru-RU" dirty="0"/>
          </a:p>
        </p:txBody>
      </p:sp>
    </p:spTree>
    <p:extLst>
      <p:ext uri="{BB962C8B-B14F-4D97-AF65-F5344CB8AC3E}">
        <p14:creationId xmlns="" xmlns:p14="http://schemas.microsoft.com/office/powerpoint/2010/main" val="1312790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07000"/>
              </a:lnSpc>
              <a:spcAft>
                <a:spcPts val="800"/>
              </a:spcAft>
            </a:pPr>
            <a:r>
              <a:rPr lang="ru-RU" sz="1200" dirty="0" smtClean="0">
                <a:effectLst/>
                <a:latin typeface="Times New Roman" panose="02020603050405020304" pitchFamily="18" charset="0"/>
                <a:ea typeface="Arial" panose="020B0604020202020204" pitchFamily="34" charset="0"/>
                <a:cs typeface="Times New Roman" panose="02020603050405020304" pitchFamily="18" charset="0"/>
              </a:rPr>
              <a:t>Чем выше артериальное давление, тем тяжелее работа, которую приходится выполнять сердцу для поддержания нормальной циркуляции крови. Поэтому, если гипертонию не лечить, стенки сердца вначале утолщаются (при этом увеличивается риск работы сердца с перебоями), а позже стенки сердца истончаются, что приводит к слабости сердечной мышцы, нарушению кровоснабжения тканей и самого сердца и сопровождается появлением утомляемости даже от незначительного физического усилия, одышки, отеков на ногах.</a:t>
            </a:r>
            <a:endParaRPr lang="ru-RU" sz="1050" dirty="0" smtClean="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ru-RU" sz="1200" dirty="0" smtClean="0">
                <a:effectLst/>
                <a:latin typeface="Times New Roman" panose="02020603050405020304" pitchFamily="18" charset="0"/>
                <a:ea typeface="Arial" panose="020B0604020202020204" pitchFamily="34" charset="0"/>
                <a:cs typeface="Times New Roman" panose="02020603050405020304" pitchFamily="18" charset="0"/>
              </a:rPr>
              <a:t>Высокое давление ускоряет процесс, известный под названием атеросклероз и означающий образование жировых отложений на стенке артерий, что приводит к их уплотнению, утолщению и уменьшению просвета сосудов. Когда поражаются коронарные артерии, которые снабжают кровью сердце, то развивается стенокардия или грудная жаба. По мере прогрессирования процесса одна из артерий может полностью закупориться, тогда часть сердечной мышцы перестает получать кровь, и развивается инфаркт миокарда. При поражении мозговых сосудов у больного гипертонией с высокой степенью вероятности может развиться мозговой инсульт, из-за которого нарушаются двигательные функции, речь и память. При поражении сосудов глаз, почек, нижних конечностей высок риск развития слепоты, почечной недостаточности, нарушения питания и гангрены конечностей.</a:t>
            </a:r>
            <a:endParaRPr lang="ru-RU" sz="105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2B9CD938-721F-43F2-AFFE-5D1569DBA86E}" type="slidenum">
              <a:rPr lang="ru-RU" smtClean="0"/>
              <a:pPr/>
              <a:t>6</a:t>
            </a:fld>
            <a:endParaRPr lang="ru-RU" dirty="0"/>
          </a:p>
        </p:txBody>
      </p:sp>
    </p:spTree>
    <p:extLst>
      <p:ext uri="{BB962C8B-B14F-4D97-AF65-F5344CB8AC3E}">
        <p14:creationId xmlns="" xmlns:p14="http://schemas.microsoft.com/office/powerpoint/2010/main" val="581431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07000"/>
              </a:lnSpc>
              <a:spcAft>
                <a:spcPts val="800"/>
              </a:spcAft>
            </a:pPr>
            <a:r>
              <a:rPr lang="ru-RU" sz="1200" dirty="0" smtClean="0">
                <a:effectLst/>
                <a:latin typeface="Times New Roman" panose="02020603050405020304" pitchFamily="18" charset="0"/>
                <a:ea typeface="Arial" panose="020B0604020202020204" pitchFamily="34" charset="0"/>
                <a:cs typeface="Times New Roman" panose="02020603050405020304" pitchFamily="18" charset="0"/>
              </a:rPr>
              <a:t>Совершенно достоверно установлено, что гипертония является основной причиной развития инсульта и ишемической болезни сердца. Речь при этом идет о нелеченой или недостаточно леченой гипертонии. Пациенты с нелеченой гипертонией имеют гораздо более высокий риск преждевременной смерти, чем больные гипертонией. которые регулярно и правильно лечатся.</a:t>
            </a:r>
            <a:endParaRPr lang="ru-RU" sz="1050" dirty="0" smtClean="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ru-RU" sz="1200" dirty="0" smtClean="0">
                <a:effectLst/>
                <a:latin typeface="Times New Roman" panose="02020603050405020304" pitchFamily="18" charset="0"/>
                <a:ea typeface="Arial" panose="020B0604020202020204" pitchFamily="34" charset="0"/>
                <a:cs typeface="Times New Roman" panose="02020603050405020304" pitchFamily="18" charset="0"/>
              </a:rPr>
              <a:t>Ошибочна точка зрения, что снижать давление необходимо только при значительном его повышении, сопровождающемся ухудшением самочувствия.</a:t>
            </a:r>
            <a:endParaRPr lang="ru-RU" sz="105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2B9CD938-721F-43F2-AFFE-5D1569DBA86E}" type="slidenum">
              <a:rPr lang="ru-RU" smtClean="0"/>
              <a:pPr/>
              <a:t>7</a:t>
            </a:fld>
            <a:endParaRPr lang="ru-RU" dirty="0"/>
          </a:p>
        </p:txBody>
      </p:sp>
    </p:spTree>
    <p:extLst>
      <p:ext uri="{BB962C8B-B14F-4D97-AF65-F5344CB8AC3E}">
        <p14:creationId xmlns="" xmlns:p14="http://schemas.microsoft.com/office/powerpoint/2010/main" val="1544293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07000"/>
              </a:lnSpc>
              <a:spcAft>
                <a:spcPts val="800"/>
              </a:spcAft>
            </a:pPr>
            <a:r>
              <a:rPr lang="ru-RU"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Наиболее характерны для повышенного артериального давления проявления со стороны центральной нервной системы и сердца. Частые невротические симптомы - это головная боль, быстрая утомляемость, нервозность, возбудимость, плохой сон. Головная боль, обычно в затылочной области, часто сопутствует повышенному артериальному давлению. В некоторых случаях выраженность головной боли нарастает по мере повышения артериального давления. Однако, бывает и так, что больные даже с высоким артериальным давлением не ощущают головной боли и чувствуют себя хорошо. </a:t>
            </a:r>
            <a:endParaRPr lang="ru-RU" sz="105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ru-RU"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При повышении артериального давления могут возникать носовые кровотечения, поэтому, если они повторяются, обязательно надо измерить артериальное давление и обратиться к врачу. При длительном течении заболевания возникают изменения со стороны сердца, которые проявляются приступами боли в области сердца, учащенным сердцебиением, нарушением ритма работы сердца, одышкой. Развивается сердечная недостаточность. </a:t>
            </a:r>
            <a:endParaRPr lang="ru-RU" sz="105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ru-RU" dirty="0"/>
          </a:p>
        </p:txBody>
      </p:sp>
      <p:sp>
        <p:nvSpPr>
          <p:cNvPr id="4" name="Номер слайда 3"/>
          <p:cNvSpPr>
            <a:spLocks noGrp="1"/>
          </p:cNvSpPr>
          <p:nvPr>
            <p:ph type="sldNum" sz="quarter" idx="10"/>
          </p:nvPr>
        </p:nvSpPr>
        <p:spPr/>
        <p:txBody>
          <a:bodyPr/>
          <a:lstStyle/>
          <a:p>
            <a:fld id="{2B9CD938-721F-43F2-AFFE-5D1569DBA86E}" type="slidenum">
              <a:rPr lang="ru-RU" smtClean="0"/>
              <a:pPr/>
              <a:t>8</a:t>
            </a:fld>
            <a:endParaRPr lang="ru-RU" dirty="0"/>
          </a:p>
        </p:txBody>
      </p:sp>
    </p:spTree>
    <p:extLst>
      <p:ext uri="{BB962C8B-B14F-4D97-AF65-F5344CB8AC3E}">
        <p14:creationId xmlns="" xmlns:p14="http://schemas.microsoft.com/office/powerpoint/2010/main" val="4166236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07000"/>
              </a:lnSpc>
              <a:spcAft>
                <a:spcPts val="800"/>
              </a:spcAft>
            </a:pPr>
            <a:r>
              <a:rPr lang="ru-RU"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Правила измерения АД. </a:t>
            </a:r>
            <a:endParaRPr lang="ru-RU" sz="105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lnSpc>
                <a:spcPct val="107000"/>
              </a:lnSpc>
              <a:spcAft>
                <a:spcPts val="800"/>
              </a:spcAft>
              <a:buClr>
                <a:srgbClr val="000000"/>
              </a:buClr>
              <a:buSzPts val="1200"/>
              <a:buFont typeface="+mj-lt"/>
              <a:buAutoNum type="arabicPeriod"/>
            </a:pPr>
            <a:r>
              <a:rPr lang="ru-RU" sz="1200" u="none" strike="noStrike" dirty="0" smtClean="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Положение больного сидя в удобной позе, манжета накладывается на плечо на уровне сердца на 2 см выше локтевого сгиба. </a:t>
            </a:r>
            <a:endParaRPr lang="ru-RU" sz="1050" u="none" strike="noStrike" dirty="0" smtClean="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lnSpc>
                <a:spcPct val="107000"/>
              </a:lnSpc>
              <a:spcAft>
                <a:spcPts val="800"/>
              </a:spcAft>
              <a:buClr>
                <a:srgbClr val="000000"/>
              </a:buClr>
              <a:buSzPts val="1200"/>
              <a:buFont typeface="+mj-lt"/>
              <a:buAutoNum type="arabicPeriod"/>
            </a:pPr>
            <a:r>
              <a:rPr lang="ru-RU" sz="1200" u="none" strike="noStrike" dirty="0" smtClean="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Исключается употребление кофе и крепкого чая в течение 1 часа перед исследованием, не курить в течение  30 минут. Измерение проводится в покое после 5минутного отдыха. </a:t>
            </a:r>
            <a:endParaRPr lang="ru-RU" sz="1050" u="none" strike="noStrike" dirty="0" smtClean="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fontAlgn="base">
              <a:lnSpc>
                <a:spcPct val="107000"/>
              </a:lnSpc>
              <a:spcAft>
                <a:spcPts val="800"/>
              </a:spcAft>
              <a:buClr>
                <a:srgbClr val="000000"/>
              </a:buClr>
              <a:buSzPts val="1200"/>
              <a:buFont typeface="+mj-lt"/>
              <a:buAutoNum type="arabicPeriod"/>
            </a:pPr>
            <a:r>
              <a:rPr lang="ru-RU" sz="1200" u="none" strike="noStrike" dirty="0" smtClean="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Манжету желательно выбрать соответствующего размера: резиновая часть должна быть не менее 2/3 длины предплечья и не менее 3/4 окружности руки </a:t>
            </a:r>
            <a:endParaRPr lang="ru-RU" sz="1050" u="none" strike="noStrike" dirty="0" smtClean="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endParaRPr lang="ru-RU" dirty="0"/>
          </a:p>
        </p:txBody>
      </p:sp>
      <p:sp>
        <p:nvSpPr>
          <p:cNvPr id="4" name="Номер слайда 3"/>
          <p:cNvSpPr>
            <a:spLocks noGrp="1"/>
          </p:cNvSpPr>
          <p:nvPr>
            <p:ph type="sldNum" sz="quarter" idx="10"/>
          </p:nvPr>
        </p:nvSpPr>
        <p:spPr/>
        <p:txBody>
          <a:bodyPr/>
          <a:lstStyle/>
          <a:p>
            <a:fld id="{2B9CD938-721F-43F2-AFFE-5D1569DBA86E}" type="slidenum">
              <a:rPr lang="ru-RU" smtClean="0"/>
              <a:pPr/>
              <a:t>9</a:t>
            </a:fld>
            <a:endParaRPr lang="ru-RU" dirty="0"/>
          </a:p>
        </p:txBody>
      </p:sp>
    </p:spTree>
    <p:extLst>
      <p:ext uri="{BB962C8B-B14F-4D97-AF65-F5344CB8AC3E}">
        <p14:creationId xmlns="" xmlns:p14="http://schemas.microsoft.com/office/powerpoint/2010/main" val="4170102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6/9/2016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pPr/>
              <a:t>6/9/2016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pPr/>
              <a:t>6/9/2016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pPr/>
              <a:t>6/9/2016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pPr/>
              <a:t>6/9/2016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6/9/2016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6/9/2016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6/9/2016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6/9/2016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pPr/>
              <a:t>6/9/2016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796027F-7875-4030-9381-8BD8C4F21935}" type="datetimeFigureOut">
              <a:rPr lang="en-US" dirty="0"/>
              <a:pPr/>
              <a:t>6/9/2016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pPr/>
              <a:t>6/9/2016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pPr/>
              <a:t>6/9/2016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6/9/2016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6/9/2016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4509A250-FF31-4206-8172-F9D3106AACB1}" type="datetimeFigureOut">
              <a:rPr lang="en-US" dirty="0"/>
              <a:pPr/>
              <a:t>6/9/2016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pPr/>
              <a:t>6/9/2016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6/9/2016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transition spd="slow">
    <p:comb/>
  </p:transition>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27.jpe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gif"/></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801409" y="341419"/>
            <a:ext cx="9321607" cy="5943600"/>
          </a:xfrm>
          <a:prstGeom prst="rect">
            <a:avLst/>
          </a:prstGeom>
        </p:spPr>
      </p:pic>
      <p:sp>
        <p:nvSpPr>
          <p:cNvPr id="3" name="Подзаголовок 2"/>
          <p:cNvSpPr>
            <a:spLocks noGrp="1"/>
          </p:cNvSpPr>
          <p:nvPr>
            <p:ph type="subTitle" idx="1"/>
          </p:nvPr>
        </p:nvSpPr>
        <p:spPr>
          <a:xfrm>
            <a:off x="1166244" y="4701821"/>
            <a:ext cx="8825658" cy="2156179"/>
          </a:xfrm>
        </p:spPr>
        <p:txBody>
          <a:bodyPr>
            <a:noAutofit/>
          </a:bodyPr>
          <a:lstStyle/>
          <a:p>
            <a:pPr algn="r"/>
            <a:r>
              <a:rPr lang="ru-RU" sz="5400" b="1" dirty="0" smtClean="0">
                <a:solidFill>
                  <a:srgbClr val="C00000"/>
                </a:solidFill>
              </a:rPr>
              <a:t>ГИПЕРТОНИЯ</a:t>
            </a:r>
          </a:p>
          <a:p>
            <a:pPr algn="r"/>
            <a:r>
              <a:rPr lang="ru-RU" sz="1800" b="1" dirty="0" smtClean="0">
                <a:solidFill>
                  <a:srgbClr val="C00000"/>
                </a:solidFill>
              </a:rPr>
              <a:t>Подготовила Милюкова И.Н</a:t>
            </a:r>
            <a:r>
              <a:rPr lang="ru-RU" sz="1800" b="1" dirty="0" smtClean="0">
                <a:solidFill>
                  <a:srgbClr val="C00000"/>
                </a:solidFill>
              </a:rPr>
              <a:t>.</a:t>
            </a:r>
            <a:endParaRPr lang="ru-RU" sz="1800" b="1" dirty="0" smtClean="0">
              <a:solidFill>
                <a:srgbClr val="C00000"/>
              </a:solidFill>
            </a:endParaRPr>
          </a:p>
        </p:txBody>
      </p:sp>
      <p:sp>
        <p:nvSpPr>
          <p:cNvPr id="2" name="Заголовок 1"/>
          <p:cNvSpPr>
            <a:spLocks noGrp="1"/>
          </p:cNvSpPr>
          <p:nvPr>
            <p:ph type="ctrTitle"/>
          </p:nvPr>
        </p:nvSpPr>
        <p:spPr>
          <a:xfrm>
            <a:off x="2536271" y="1097181"/>
            <a:ext cx="8825658" cy="5267993"/>
          </a:xfrm>
        </p:spPr>
        <p:txBody>
          <a:bodyPr/>
          <a:lstStyle/>
          <a:p>
            <a:r>
              <a:rPr lang="ru-RU" dirty="0" smtClean="0">
                <a:solidFill>
                  <a:srgbClr val="FF0000"/>
                </a:solidFill>
              </a:rPr>
              <a:t/>
            </a:r>
            <a:br>
              <a:rPr lang="ru-RU" dirty="0" smtClean="0">
                <a:solidFill>
                  <a:srgbClr val="FF0000"/>
                </a:solidFill>
              </a:rPr>
            </a:br>
            <a:r>
              <a:rPr lang="ru-RU" dirty="0">
                <a:solidFill>
                  <a:srgbClr val="FF0000"/>
                </a:solidFill>
              </a:rPr>
              <a:t/>
            </a:r>
            <a:br>
              <a:rPr lang="ru-RU" dirty="0">
                <a:solidFill>
                  <a:srgbClr val="FF0000"/>
                </a:solidFill>
              </a:rPr>
            </a:br>
            <a:r>
              <a:rPr lang="ru-RU" dirty="0" smtClean="0">
                <a:solidFill>
                  <a:srgbClr val="FF0000"/>
                </a:solidFill>
              </a:rPr>
              <a:t/>
            </a:r>
            <a:br>
              <a:rPr lang="ru-RU" dirty="0" smtClean="0">
                <a:solidFill>
                  <a:srgbClr val="FF0000"/>
                </a:solidFill>
              </a:rPr>
            </a:br>
            <a:r>
              <a:rPr lang="ru-RU" dirty="0">
                <a:solidFill>
                  <a:srgbClr val="FF0000"/>
                </a:solidFill>
              </a:rPr>
              <a:t/>
            </a:r>
            <a:br>
              <a:rPr lang="ru-RU" dirty="0">
                <a:solidFill>
                  <a:srgbClr val="FF0000"/>
                </a:solidFill>
              </a:rPr>
            </a:br>
            <a:r>
              <a:rPr lang="ru-RU" dirty="0" smtClean="0">
                <a:solidFill>
                  <a:srgbClr val="FF0000"/>
                </a:solidFill>
              </a:rPr>
              <a:t/>
            </a:r>
            <a:br>
              <a:rPr lang="ru-RU" dirty="0" smtClean="0">
                <a:solidFill>
                  <a:srgbClr val="FF0000"/>
                </a:solidFill>
              </a:rPr>
            </a:br>
            <a:r>
              <a:rPr lang="ru-RU" dirty="0">
                <a:solidFill>
                  <a:srgbClr val="FF0000"/>
                </a:solidFill>
              </a:rPr>
              <a:t/>
            </a:r>
            <a:br>
              <a:rPr lang="ru-RU" dirty="0">
                <a:solidFill>
                  <a:srgbClr val="FF0000"/>
                </a:solidFill>
              </a:rPr>
            </a:br>
            <a:r>
              <a:rPr lang="ru-RU" b="1" dirty="0" smtClean="0">
                <a:solidFill>
                  <a:srgbClr val="C00000"/>
                </a:solidFill>
              </a:rPr>
              <a:t>АРТЕРИАЛЬНАЯ</a:t>
            </a:r>
            <a:br>
              <a:rPr lang="ru-RU" b="1" dirty="0" smtClean="0">
                <a:solidFill>
                  <a:srgbClr val="C00000"/>
                </a:solidFill>
              </a:rPr>
            </a:br>
            <a:r>
              <a:rPr lang="ru-RU" b="1" dirty="0" smtClean="0">
                <a:solidFill>
                  <a:srgbClr val="C00000"/>
                </a:solidFill>
              </a:rPr>
              <a:t/>
            </a:r>
            <a:br>
              <a:rPr lang="ru-RU" b="1" dirty="0" smtClean="0">
                <a:solidFill>
                  <a:srgbClr val="C00000"/>
                </a:solidFill>
              </a:rPr>
            </a:br>
            <a:r>
              <a:rPr lang="ru-RU" dirty="0" smtClean="0">
                <a:solidFill>
                  <a:srgbClr val="FF0000"/>
                </a:solidFill>
              </a:rPr>
              <a:t/>
            </a:r>
            <a:br>
              <a:rPr lang="ru-RU" dirty="0" smtClean="0">
                <a:solidFill>
                  <a:srgbClr val="FF0000"/>
                </a:solidFill>
              </a:rPr>
            </a:br>
            <a:r>
              <a:rPr lang="ru-RU" dirty="0" smtClean="0">
                <a:solidFill>
                  <a:srgbClr val="FF0000"/>
                </a:solidFill>
              </a:rPr>
              <a:t/>
            </a:r>
            <a:br>
              <a:rPr lang="ru-RU" dirty="0" smtClean="0">
                <a:solidFill>
                  <a:srgbClr val="FF0000"/>
                </a:solidFill>
              </a:rPr>
            </a:br>
            <a:r>
              <a:rPr lang="ru-RU" dirty="0" smtClean="0">
                <a:solidFill>
                  <a:srgbClr val="FF0000"/>
                </a:solidFill>
              </a:rPr>
              <a:t>                </a:t>
            </a:r>
            <a:endParaRPr lang="ru-RU" dirty="0">
              <a:solidFill>
                <a:srgbClr val="FF0000"/>
              </a:solidFill>
            </a:endParaRPr>
          </a:p>
        </p:txBody>
      </p:sp>
      <p:pic>
        <p:nvPicPr>
          <p:cNvPr id="1026" name="Picture 2" descr="C:\Documents and Settings\User\Мои документы\Логотип ООЦМП.jpg"/>
          <p:cNvPicPr>
            <a:picLocks noChangeAspect="1" noChangeArrowheads="1"/>
          </p:cNvPicPr>
          <p:nvPr/>
        </p:nvPicPr>
        <p:blipFill>
          <a:blip r:embed="rId4"/>
          <a:srcRect/>
          <a:stretch>
            <a:fillRect/>
          </a:stretch>
        </p:blipFill>
        <p:spPr bwMode="auto">
          <a:xfrm>
            <a:off x="237506" y="213757"/>
            <a:ext cx="1413164" cy="1350727"/>
          </a:xfrm>
          <a:prstGeom prst="rect">
            <a:avLst/>
          </a:prstGeom>
          <a:noFill/>
        </p:spPr>
      </p:pic>
    </p:spTree>
    <p:extLst>
      <p:ext uri="{BB962C8B-B14F-4D97-AF65-F5344CB8AC3E}">
        <p14:creationId xmlns="" xmlns:p14="http://schemas.microsoft.com/office/powerpoint/2010/main" val="191631881"/>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childTnLst>
                          </p:cTn>
                        </p:par>
                        <p:par>
                          <p:cTn id="8" fill="hold">
                            <p:stCondLst>
                              <p:cond delay="2000"/>
                            </p:stCondLst>
                            <p:childTnLst>
                              <p:par>
                                <p:cTn id="9" presetID="47" presetClass="entr" presetSubtype="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4100"/>
                            </p:stCondLst>
                            <p:childTnLst>
                              <p:par>
                                <p:cTn id="15" presetID="42" presetClass="entr" presetSubtype="0" fill="hold" grpId="0" nodeType="afterEffect">
                                  <p:stCondLst>
                                    <p:cond delay="0"/>
                                  </p:stCondLst>
                                  <p:iterate type="lt">
                                    <p:tmPct val="10000"/>
                                  </p:iterate>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iterate type="lt">
                                    <p:tmPct val="10000"/>
                                  </p:iterate>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6072" y="165385"/>
            <a:ext cx="9404723" cy="1400530"/>
          </a:xfrm>
        </p:spPr>
        <p:txBody>
          <a:bodyPr/>
          <a:lstStyle/>
          <a:p>
            <a:r>
              <a:rPr lang="ru-RU" b="1" dirty="0">
                <a:solidFill>
                  <a:srgbClr val="FFC000"/>
                </a:solidFill>
              </a:rPr>
              <a:t>Техника измерения артериального давления</a:t>
            </a:r>
            <a:r>
              <a:rPr lang="ru-RU" b="1" dirty="0"/>
              <a:t>.</a:t>
            </a:r>
            <a:r>
              <a:rPr lang="ru-RU" dirty="0"/>
              <a:t/>
            </a:r>
            <a:br>
              <a:rPr lang="ru-RU" dirty="0"/>
            </a:br>
            <a:endParaRPr lang="ru-RU" dirty="0"/>
          </a:p>
        </p:txBody>
      </p:sp>
      <p:sp>
        <p:nvSpPr>
          <p:cNvPr id="3" name="Объект 2"/>
          <p:cNvSpPr>
            <a:spLocks noGrp="1"/>
          </p:cNvSpPr>
          <p:nvPr>
            <p:ph idx="1"/>
          </p:nvPr>
        </p:nvSpPr>
        <p:spPr>
          <a:xfrm>
            <a:off x="344775" y="1961192"/>
            <a:ext cx="8334530" cy="4754401"/>
          </a:xfrm>
        </p:spPr>
        <p:txBody>
          <a:bodyPr>
            <a:normAutofit lnSpcReduction="10000"/>
          </a:bodyPr>
          <a:lstStyle/>
          <a:p>
            <a:pPr lvl="0"/>
            <a:r>
              <a:rPr lang="ru-RU" sz="2400" dirty="0"/>
              <a:t>Положение пациента – сидя (опираясь на спинку стула, с расслабленными и не скрещенными ногами, рука лежит на столе на уровне сердца) в спокойной обстановке. В особых случаях измерение может проводиться лежа или стоя.</a:t>
            </a:r>
          </a:p>
          <a:p>
            <a:pPr lvl="0"/>
            <a:r>
              <a:rPr lang="ru-RU" sz="2400" dirty="0"/>
              <a:t>Манжета накладывается на плечо, нижний край ее на 2 см выше локтевого сгиба. Размеры средней манжеты: 12 – 13 см ширина, 30 – 35 см длина.</a:t>
            </a:r>
          </a:p>
          <a:p>
            <a:pPr lvl="0"/>
            <a:r>
              <a:rPr lang="ru-RU" sz="2400" dirty="0"/>
              <a:t>Для достоверной оценки величины АД необходимо выполнить не менее двух измерений АД на каждой руке с интервалом не менее минуты.</a:t>
            </a:r>
          </a:p>
          <a:p>
            <a:endParaRPr lang="ru-RU" dirty="0"/>
          </a:p>
        </p:txBody>
      </p:sp>
      <p:pic>
        <p:nvPicPr>
          <p:cNvPr id="7" name="Рисунок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814216" y="2701702"/>
            <a:ext cx="3048000" cy="2593848"/>
          </a:xfrm>
          <a:prstGeom prst="rect">
            <a:avLst/>
          </a:prstGeom>
        </p:spPr>
      </p:pic>
    </p:spTree>
    <p:extLst>
      <p:ext uri="{BB962C8B-B14F-4D97-AF65-F5344CB8AC3E}">
        <p14:creationId xmlns="" xmlns:p14="http://schemas.microsoft.com/office/powerpoint/2010/main" val="2851722523"/>
      </p:ext>
    </p:extLst>
  </p:cSld>
  <p:clrMapOvr>
    <a:masterClrMapping/>
  </p:clrMapOvr>
  <p:transition spd="slow">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94855" y="340263"/>
            <a:ext cx="11139054" cy="583237"/>
          </a:xfrm>
          <a:prstGeom prst="rect">
            <a:avLst/>
          </a:prstGeom>
        </p:spPr>
        <p:txBody>
          <a:bodyPr wrap="square">
            <a:spAutoFit/>
          </a:bodyPr>
          <a:lstStyle/>
          <a:p>
            <a:pPr algn="ctr">
              <a:lnSpc>
                <a:spcPct val="107000"/>
              </a:lnSpc>
              <a:spcAft>
                <a:spcPts val="800"/>
              </a:spcAft>
            </a:pPr>
            <a:r>
              <a:rPr lang="ru-RU" sz="3200" b="1" dirty="0">
                <a:latin typeface="Times New Roman" panose="02020603050405020304" pitchFamily="18" charset="0"/>
                <a:ea typeface="Arial" panose="020B0604020202020204" pitchFamily="34" charset="0"/>
                <a:cs typeface="Times New Roman" panose="02020603050405020304" pitchFamily="18" charset="0"/>
              </a:rPr>
              <a:t>ДНЕВНИК </a:t>
            </a:r>
            <a:r>
              <a:rPr lang="ru-RU" sz="3200" b="1" dirty="0" smtClean="0">
                <a:latin typeface="Times New Roman" panose="02020603050405020304" pitchFamily="18" charset="0"/>
                <a:ea typeface="Arial" panose="020B0604020202020204" pitchFamily="34" charset="0"/>
                <a:cs typeface="Times New Roman" panose="02020603050405020304" pitchFamily="18" charset="0"/>
              </a:rPr>
              <a:t> САМОКОНТРОЛЯ</a:t>
            </a:r>
            <a:endParaRPr lang="ru-RU" sz="3200" dirty="0">
              <a:effectLst/>
              <a:latin typeface="Arial" panose="020B0604020202020204" pitchFamily="34" charset="0"/>
              <a:ea typeface="Arial" panose="020B0604020202020204" pitchFamily="34" charset="0"/>
              <a:cs typeface="Times New Roman" panose="02020603050405020304" pitchFamily="18" charset="0"/>
            </a:endParaRPr>
          </a:p>
        </p:txBody>
      </p:sp>
      <p:graphicFrame>
        <p:nvGraphicFramePr>
          <p:cNvPr id="8" name="Таблица 7"/>
          <p:cNvGraphicFramePr>
            <a:graphicFrameLocks noGrp="1"/>
          </p:cNvGraphicFramePr>
          <p:nvPr>
            <p:extLst>
              <p:ext uri="{D42A27DB-BD31-4B8C-83A1-F6EECF244321}">
                <p14:modId xmlns="" xmlns:p14="http://schemas.microsoft.com/office/powerpoint/2010/main" val="2401232747"/>
              </p:ext>
            </p:extLst>
          </p:nvPr>
        </p:nvGraphicFramePr>
        <p:xfrm>
          <a:off x="394855" y="1384685"/>
          <a:ext cx="11533907" cy="4884361"/>
        </p:xfrm>
        <a:graphic>
          <a:graphicData uri="http://schemas.openxmlformats.org/drawingml/2006/table">
            <a:tbl>
              <a:tblPr firstRow="1" bandRow="1">
                <a:tableStyleId>{284E427A-3D55-4303-BF80-6455036E1DE7}</a:tableStyleId>
              </a:tblPr>
              <a:tblGrid>
                <a:gridCol w="997527"/>
                <a:gridCol w="1163782"/>
                <a:gridCol w="872836"/>
                <a:gridCol w="1246909"/>
                <a:gridCol w="2119746"/>
                <a:gridCol w="2951018"/>
                <a:gridCol w="2182089"/>
              </a:tblGrid>
              <a:tr h="2197063">
                <a:tc>
                  <a:txBody>
                    <a:bodyPr/>
                    <a:lstStyle/>
                    <a:p>
                      <a:pPr algn="ctr"/>
                      <a:r>
                        <a:rPr lang="ru-RU" sz="2400" dirty="0" smtClean="0"/>
                        <a:t>ДАТА</a:t>
                      </a:r>
                      <a:endParaRPr lang="ru-RU" sz="2400" dirty="0"/>
                    </a:p>
                  </a:txBody>
                  <a:tcPr>
                    <a:lnL w="57150" cap="flat" cmpd="sng" algn="ctr">
                      <a:solidFill>
                        <a:schemeClr val="bg2">
                          <a:lumMod val="50000"/>
                        </a:schemeClr>
                      </a:solidFill>
                      <a:prstDash val="solid"/>
                      <a:round/>
                      <a:headEnd type="none" w="med" len="med"/>
                      <a:tailEnd type="none" w="med" len="med"/>
                    </a:lnL>
                    <a:lnR w="57150" cap="flat" cmpd="sng" algn="ctr">
                      <a:solidFill>
                        <a:schemeClr val="bg2">
                          <a:lumMod val="50000"/>
                        </a:schemeClr>
                      </a:solidFill>
                      <a:prstDash val="solid"/>
                      <a:round/>
                      <a:headEnd type="none" w="med" len="med"/>
                      <a:tailEnd type="none" w="med" len="med"/>
                    </a:lnR>
                    <a:lnT w="57150" cap="flat" cmpd="sng" algn="ctr">
                      <a:solidFill>
                        <a:schemeClr val="bg2">
                          <a:lumMod val="50000"/>
                        </a:schemeClr>
                      </a:solidFill>
                      <a:prstDash val="solid"/>
                      <a:round/>
                      <a:headEnd type="none" w="med" len="med"/>
                      <a:tailEnd type="none" w="med" len="med"/>
                    </a:lnT>
                    <a:lnB w="57150" cap="flat" cmpd="sng" algn="ctr">
                      <a:solidFill>
                        <a:schemeClr val="bg2">
                          <a:lumMod val="50000"/>
                        </a:schemeClr>
                      </a:solidFill>
                      <a:prstDash val="solid"/>
                      <a:round/>
                      <a:headEnd type="none" w="med" len="med"/>
                      <a:tailEnd type="none" w="med" len="med"/>
                    </a:lnB>
                  </a:tcPr>
                </a:tc>
                <a:tc>
                  <a:txBody>
                    <a:bodyPr/>
                    <a:lstStyle/>
                    <a:p>
                      <a:pPr algn="ctr"/>
                      <a:r>
                        <a:rPr lang="ru-RU" sz="2400" dirty="0" smtClean="0"/>
                        <a:t>Время</a:t>
                      </a:r>
                      <a:endParaRPr lang="ru-RU" sz="2400" dirty="0"/>
                    </a:p>
                  </a:txBody>
                  <a:tcPr>
                    <a:lnL w="57150" cap="flat" cmpd="sng" algn="ctr">
                      <a:solidFill>
                        <a:schemeClr val="bg2">
                          <a:lumMod val="50000"/>
                        </a:schemeClr>
                      </a:solidFill>
                      <a:prstDash val="solid"/>
                      <a:round/>
                      <a:headEnd type="none" w="med" len="med"/>
                      <a:tailEnd type="none" w="med" len="med"/>
                    </a:lnL>
                    <a:lnR w="57150" cap="flat" cmpd="sng" algn="ctr">
                      <a:solidFill>
                        <a:schemeClr val="bg2">
                          <a:lumMod val="50000"/>
                        </a:schemeClr>
                      </a:solidFill>
                      <a:prstDash val="solid"/>
                      <a:round/>
                      <a:headEnd type="none" w="med" len="med"/>
                      <a:tailEnd type="none" w="med" len="med"/>
                    </a:lnR>
                    <a:lnT w="57150" cap="flat" cmpd="sng" algn="ctr">
                      <a:solidFill>
                        <a:schemeClr val="bg2">
                          <a:lumMod val="50000"/>
                        </a:schemeClr>
                      </a:solidFill>
                      <a:prstDash val="solid"/>
                      <a:round/>
                      <a:headEnd type="none" w="med" len="med"/>
                      <a:tailEnd type="none" w="med" len="med"/>
                    </a:lnT>
                    <a:lnB w="57150" cap="flat" cmpd="sng" algn="ctr">
                      <a:solidFill>
                        <a:schemeClr val="bg2">
                          <a:lumMod val="50000"/>
                        </a:schemeClr>
                      </a:solidFill>
                      <a:prstDash val="solid"/>
                      <a:round/>
                      <a:headEnd type="none" w="med" len="med"/>
                      <a:tailEnd type="none" w="med" len="med"/>
                    </a:lnB>
                  </a:tcPr>
                </a:tc>
                <a:tc>
                  <a:txBody>
                    <a:bodyPr/>
                    <a:lstStyle/>
                    <a:p>
                      <a:pPr algn="ctr"/>
                      <a:r>
                        <a:rPr lang="ru-RU" sz="2400" dirty="0" smtClean="0"/>
                        <a:t>АД</a:t>
                      </a:r>
                      <a:endParaRPr lang="ru-RU" sz="2400" dirty="0"/>
                    </a:p>
                  </a:txBody>
                  <a:tcPr>
                    <a:lnL w="57150" cap="flat" cmpd="sng" algn="ctr">
                      <a:solidFill>
                        <a:schemeClr val="bg2">
                          <a:lumMod val="50000"/>
                        </a:schemeClr>
                      </a:solidFill>
                      <a:prstDash val="solid"/>
                      <a:round/>
                      <a:headEnd type="none" w="med" len="med"/>
                      <a:tailEnd type="none" w="med" len="med"/>
                    </a:lnL>
                    <a:lnR w="57150" cap="flat" cmpd="sng" algn="ctr">
                      <a:solidFill>
                        <a:schemeClr val="bg2">
                          <a:lumMod val="50000"/>
                        </a:schemeClr>
                      </a:solidFill>
                      <a:prstDash val="solid"/>
                      <a:round/>
                      <a:headEnd type="none" w="med" len="med"/>
                      <a:tailEnd type="none" w="med" len="med"/>
                    </a:lnR>
                    <a:lnT w="57150" cap="flat" cmpd="sng" algn="ctr">
                      <a:solidFill>
                        <a:schemeClr val="bg2">
                          <a:lumMod val="50000"/>
                        </a:schemeClr>
                      </a:solidFill>
                      <a:prstDash val="solid"/>
                      <a:round/>
                      <a:headEnd type="none" w="med" len="med"/>
                      <a:tailEnd type="none" w="med" len="med"/>
                    </a:lnT>
                    <a:lnB w="57150" cap="flat" cmpd="sng" algn="ctr">
                      <a:solidFill>
                        <a:schemeClr val="bg2">
                          <a:lumMod val="50000"/>
                        </a:schemeClr>
                      </a:solidFill>
                      <a:prstDash val="solid"/>
                      <a:round/>
                      <a:headEnd type="none" w="med" len="med"/>
                      <a:tailEnd type="none" w="med" len="med"/>
                    </a:lnB>
                  </a:tcPr>
                </a:tc>
                <a:tc>
                  <a:txBody>
                    <a:bodyPr/>
                    <a:lstStyle/>
                    <a:p>
                      <a:pPr algn="ctr"/>
                      <a:r>
                        <a:rPr lang="ru-RU" sz="2400" dirty="0" smtClean="0"/>
                        <a:t>ПУЛЬС</a:t>
                      </a:r>
                      <a:endParaRPr lang="ru-RU" sz="2400" dirty="0"/>
                    </a:p>
                  </a:txBody>
                  <a:tcPr>
                    <a:lnL w="57150" cap="flat" cmpd="sng" algn="ctr">
                      <a:solidFill>
                        <a:schemeClr val="bg2">
                          <a:lumMod val="50000"/>
                        </a:schemeClr>
                      </a:solidFill>
                      <a:prstDash val="solid"/>
                      <a:round/>
                      <a:headEnd type="none" w="med" len="med"/>
                      <a:tailEnd type="none" w="med" len="med"/>
                    </a:lnL>
                    <a:lnR w="57150" cap="flat" cmpd="sng" algn="ctr">
                      <a:solidFill>
                        <a:schemeClr val="bg2">
                          <a:lumMod val="50000"/>
                        </a:schemeClr>
                      </a:solidFill>
                      <a:prstDash val="solid"/>
                      <a:round/>
                      <a:headEnd type="none" w="med" len="med"/>
                      <a:tailEnd type="none" w="med" len="med"/>
                    </a:lnR>
                    <a:lnT w="57150" cap="flat" cmpd="sng" algn="ctr">
                      <a:solidFill>
                        <a:schemeClr val="bg2">
                          <a:lumMod val="50000"/>
                        </a:schemeClr>
                      </a:solidFill>
                      <a:prstDash val="solid"/>
                      <a:round/>
                      <a:headEnd type="none" w="med" len="med"/>
                      <a:tailEnd type="none" w="med" len="med"/>
                    </a:lnT>
                    <a:lnB w="57150" cap="flat" cmpd="sng" algn="ctr">
                      <a:solidFill>
                        <a:schemeClr val="bg2">
                          <a:lumMod val="50000"/>
                        </a:schemeClr>
                      </a:solidFill>
                      <a:prstDash val="solid"/>
                      <a:round/>
                      <a:headEnd type="none" w="med" len="med"/>
                      <a:tailEnd type="none" w="med" len="med"/>
                    </a:lnB>
                  </a:tcPr>
                </a:tc>
                <a:tc>
                  <a:txBody>
                    <a:bodyPr/>
                    <a:lstStyle/>
                    <a:p>
                      <a:pPr algn="ctr"/>
                      <a:r>
                        <a:rPr lang="ru-RU" sz="2400" dirty="0" smtClean="0"/>
                        <a:t>Препарат, доза, время приема</a:t>
                      </a:r>
                      <a:endParaRPr lang="ru-RU" sz="2400" dirty="0"/>
                    </a:p>
                  </a:txBody>
                  <a:tcPr>
                    <a:lnL w="57150" cap="flat" cmpd="sng" algn="ctr">
                      <a:solidFill>
                        <a:schemeClr val="bg2">
                          <a:lumMod val="50000"/>
                        </a:schemeClr>
                      </a:solidFill>
                      <a:prstDash val="solid"/>
                      <a:round/>
                      <a:headEnd type="none" w="med" len="med"/>
                      <a:tailEnd type="none" w="med" len="med"/>
                    </a:lnL>
                    <a:lnR w="57150" cap="flat" cmpd="sng" algn="ctr">
                      <a:solidFill>
                        <a:schemeClr val="bg2">
                          <a:lumMod val="50000"/>
                        </a:schemeClr>
                      </a:solidFill>
                      <a:prstDash val="solid"/>
                      <a:round/>
                      <a:headEnd type="none" w="med" len="med"/>
                      <a:tailEnd type="none" w="med" len="med"/>
                    </a:lnR>
                    <a:lnT w="57150" cap="flat" cmpd="sng" algn="ctr">
                      <a:solidFill>
                        <a:schemeClr val="bg2">
                          <a:lumMod val="50000"/>
                        </a:schemeClr>
                      </a:solidFill>
                      <a:prstDash val="solid"/>
                      <a:round/>
                      <a:headEnd type="none" w="med" len="med"/>
                      <a:tailEnd type="none" w="med" len="med"/>
                    </a:lnT>
                    <a:lnB w="57150" cap="flat" cmpd="sng" algn="ctr">
                      <a:solidFill>
                        <a:schemeClr val="bg2">
                          <a:lumMod val="50000"/>
                        </a:schemeClr>
                      </a:solidFill>
                      <a:prstDash val="solid"/>
                      <a:round/>
                      <a:headEnd type="none" w="med" len="med"/>
                      <a:tailEnd type="none" w="med" len="med"/>
                    </a:lnB>
                  </a:tcPr>
                </a:tc>
                <a:tc>
                  <a:txBody>
                    <a:bodyPr/>
                    <a:lstStyle/>
                    <a:p>
                      <a:pPr algn="ctr"/>
                      <a:r>
                        <a:rPr lang="ru-RU" sz="2400" dirty="0" smtClean="0"/>
                        <a:t>Самочувствие, жалобы</a:t>
                      </a:r>
                      <a:endParaRPr lang="ru-RU" sz="2400" dirty="0"/>
                    </a:p>
                  </a:txBody>
                  <a:tcPr>
                    <a:lnL w="57150" cap="flat" cmpd="sng" algn="ctr">
                      <a:solidFill>
                        <a:schemeClr val="bg2">
                          <a:lumMod val="50000"/>
                        </a:schemeClr>
                      </a:solidFill>
                      <a:prstDash val="solid"/>
                      <a:round/>
                      <a:headEnd type="none" w="med" len="med"/>
                      <a:tailEnd type="none" w="med" len="med"/>
                    </a:lnL>
                    <a:lnR w="57150" cap="flat" cmpd="sng" algn="ctr">
                      <a:solidFill>
                        <a:schemeClr val="bg2">
                          <a:lumMod val="50000"/>
                        </a:schemeClr>
                      </a:solidFill>
                      <a:prstDash val="solid"/>
                      <a:round/>
                      <a:headEnd type="none" w="med" len="med"/>
                      <a:tailEnd type="none" w="med" len="med"/>
                    </a:lnR>
                    <a:lnT w="57150" cap="flat" cmpd="sng" algn="ctr">
                      <a:solidFill>
                        <a:schemeClr val="bg2">
                          <a:lumMod val="50000"/>
                        </a:schemeClr>
                      </a:solidFill>
                      <a:prstDash val="solid"/>
                      <a:round/>
                      <a:headEnd type="none" w="med" len="med"/>
                      <a:tailEnd type="none" w="med" len="med"/>
                    </a:lnT>
                    <a:lnB w="57150" cap="flat" cmpd="sng" algn="ctr">
                      <a:solidFill>
                        <a:schemeClr val="bg2">
                          <a:lumMod val="50000"/>
                        </a:schemeClr>
                      </a:solidFill>
                      <a:prstDash val="solid"/>
                      <a:round/>
                      <a:headEnd type="none" w="med" len="med"/>
                      <a:tailEnd type="none" w="med" len="med"/>
                    </a:lnB>
                  </a:tcPr>
                </a:tc>
                <a:tc>
                  <a:txBody>
                    <a:bodyPr/>
                    <a:lstStyle/>
                    <a:p>
                      <a:pPr algn="ctr"/>
                      <a:r>
                        <a:rPr lang="ru-RU" sz="2400" dirty="0" smtClean="0"/>
                        <a:t>Прогулка, продолжительность</a:t>
                      </a:r>
                      <a:endParaRPr lang="ru-RU" sz="2400" dirty="0"/>
                    </a:p>
                  </a:txBody>
                  <a:tcPr>
                    <a:lnL w="57150" cap="flat" cmpd="sng" algn="ctr">
                      <a:solidFill>
                        <a:schemeClr val="bg2">
                          <a:lumMod val="50000"/>
                        </a:schemeClr>
                      </a:solidFill>
                      <a:prstDash val="solid"/>
                      <a:round/>
                      <a:headEnd type="none" w="med" len="med"/>
                      <a:tailEnd type="none" w="med" len="med"/>
                    </a:lnL>
                    <a:lnR w="57150" cap="flat" cmpd="sng" algn="ctr">
                      <a:solidFill>
                        <a:schemeClr val="bg2">
                          <a:lumMod val="50000"/>
                        </a:schemeClr>
                      </a:solidFill>
                      <a:prstDash val="solid"/>
                      <a:round/>
                      <a:headEnd type="none" w="med" len="med"/>
                      <a:tailEnd type="none" w="med" len="med"/>
                    </a:lnR>
                    <a:lnT w="57150" cap="flat" cmpd="sng" algn="ctr">
                      <a:solidFill>
                        <a:schemeClr val="bg2">
                          <a:lumMod val="50000"/>
                        </a:schemeClr>
                      </a:solidFill>
                      <a:prstDash val="solid"/>
                      <a:round/>
                      <a:headEnd type="none" w="med" len="med"/>
                      <a:tailEnd type="none" w="med" len="med"/>
                    </a:lnT>
                    <a:lnB w="57150" cap="flat" cmpd="sng" algn="ctr">
                      <a:solidFill>
                        <a:schemeClr val="bg2">
                          <a:lumMod val="50000"/>
                        </a:schemeClr>
                      </a:solidFill>
                      <a:prstDash val="solid"/>
                      <a:round/>
                      <a:headEnd type="none" w="med" len="med"/>
                      <a:tailEnd type="none" w="med" len="med"/>
                    </a:lnB>
                  </a:tcPr>
                </a:tc>
              </a:tr>
              <a:tr h="1218852">
                <a:tc>
                  <a:txBody>
                    <a:bodyPr/>
                    <a:lstStyle/>
                    <a:p>
                      <a:endParaRPr lang="ru-RU" dirty="0"/>
                    </a:p>
                  </a:txBody>
                  <a:tcPr>
                    <a:lnL w="57150" cap="flat" cmpd="sng" algn="ctr">
                      <a:solidFill>
                        <a:schemeClr val="bg2">
                          <a:lumMod val="50000"/>
                        </a:schemeClr>
                      </a:solidFill>
                      <a:prstDash val="solid"/>
                      <a:round/>
                      <a:headEnd type="none" w="med" len="med"/>
                      <a:tailEnd type="none" w="med" len="med"/>
                    </a:lnL>
                    <a:lnR w="57150" cap="flat" cmpd="sng" algn="ctr">
                      <a:solidFill>
                        <a:schemeClr val="bg2">
                          <a:lumMod val="50000"/>
                        </a:schemeClr>
                      </a:solidFill>
                      <a:prstDash val="solid"/>
                      <a:round/>
                      <a:headEnd type="none" w="med" len="med"/>
                      <a:tailEnd type="none" w="med" len="med"/>
                    </a:lnR>
                    <a:lnT w="57150" cap="flat" cmpd="sng" algn="ctr">
                      <a:solidFill>
                        <a:schemeClr val="bg2">
                          <a:lumMod val="50000"/>
                        </a:schemeClr>
                      </a:solidFill>
                      <a:prstDash val="solid"/>
                      <a:round/>
                      <a:headEnd type="none" w="med" len="med"/>
                      <a:tailEnd type="none" w="med" len="med"/>
                    </a:lnT>
                    <a:lnB w="57150" cap="flat" cmpd="sng" algn="ctr">
                      <a:solidFill>
                        <a:schemeClr val="bg2">
                          <a:lumMod val="50000"/>
                        </a:schemeClr>
                      </a:solidFill>
                      <a:prstDash val="solid"/>
                      <a:round/>
                      <a:headEnd type="none" w="med" len="med"/>
                      <a:tailEnd type="none" w="med" len="med"/>
                    </a:lnB>
                  </a:tcPr>
                </a:tc>
                <a:tc>
                  <a:txBody>
                    <a:bodyPr/>
                    <a:lstStyle/>
                    <a:p>
                      <a:r>
                        <a:rPr lang="ru-RU" sz="2000" dirty="0" smtClean="0"/>
                        <a:t>УТРО</a:t>
                      </a:r>
                      <a:endParaRPr lang="ru-RU" sz="2000" b="1" dirty="0"/>
                    </a:p>
                  </a:txBody>
                  <a:tcPr>
                    <a:lnL w="57150" cap="flat" cmpd="sng" algn="ctr">
                      <a:solidFill>
                        <a:schemeClr val="bg2">
                          <a:lumMod val="50000"/>
                        </a:schemeClr>
                      </a:solidFill>
                      <a:prstDash val="solid"/>
                      <a:round/>
                      <a:headEnd type="none" w="med" len="med"/>
                      <a:tailEnd type="none" w="med" len="med"/>
                    </a:lnL>
                    <a:lnR w="57150" cap="flat" cmpd="sng" algn="ctr">
                      <a:solidFill>
                        <a:schemeClr val="bg2">
                          <a:lumMod val="50000"/>
                        </a:schemeClr>
                      </a:solidFill>
                      <a:prstDash val="solid"/>
                      <a:round/>
                      <a:headEnd type="none" w="med" len="med"/>
                      <a:tailEnd type="none" w="med" len="med"/>
                    </a:lnR>
                    <a:lnT w="57150" cap="flat" cmpd="sng" algn="ctr">
                      <a:solidFill>
                        <a:schemeClr val="bg2">
                          <a:lumMod val="50000"/>
                        </a:schemeClr>
                      </a:solidFill>
                      <a:prstDash val="solid"/>
                      <a:round/>
                      <a:headEnd type="none" w="med" len="med"/>
                      <a:tailEnd type="none" w="med" len="med"/>
                    </a:lnT>
                    <a:lnB w="57150" cap="flat" cmpd="sng" algn="ctr">
                      <a:solidFill>
                        <a:schemeClr val="bg2">
                          <a:lumMod val="50000"/>
                        </a:schemeClr>
                      </a:solidFill>
                      <a:prstDash val="solid"/>
                      <a:round/>
                      <a:headEnd type="none" w="med" len="med"/>
                      <a:tailEnd type="none" w="med" len="med"/>
                    </a:lnB>
                  </a:tcPr>
                </a:tc>
                <a:tc>
                  <a:txBody>
                    <a:bodyPr/>
                    <a:lstStyle/>
                    <a:p>
                      <a:endParaRPr lang="ru-RU" dirty="0"/>
                    </a:p>
                  </a:txBody>
                  <a:tcPr>
                    <a:lnL w="57150" cap="flat" cmpd="sng" algn="ctr">
                      <a:solidFill>
                        <a:schemeClr val="bg2">
                          <a:lumMod val="50000"/>
                        </a:schemeClr>
                      </a:solidFill>
                      <a:prstDash val="solid"/>
                      <a:round/>
                      <a:headEnd type="none" w="med" len="med"/>
                      <a:tailEnd type="none" w="med" len="med"/>
                    </a:lnL>
                    <a:lnR w="57150" cap="flat" cmpd="sng" algn="ctr">
                      <a:solidFill>
                        <a:schemeClr val="bg2">
                          <a:lumMod val="50000"/>
                        </a:schemeClr>
                      </a:solidFill>
                      <a:prstDash val="solid"/>
                      <a:round/>
                      <a:headEnd type="none" w="med" len="med"/>
                      <a:tailEnd type="none" w="med" len="med"/>
                    </a:lnR>
                    <a:lnT w="57150" cap="flat" cmpd="sng" algn="ctr">
                      <a:solidFill>
                        <a:schemeClr val="bg2">
                          <a:lumMod val="50000"/>
                        </a:schemeClr>
                      </a:solidFill>
                      <a:prstDash val="solid"/>
                      <a:round/>
                      <a:headEnd type="none" w="med" len="med"/>
                      <a:tailEnd type="none" w="med" len="med"/>
                    </a:lnT>
                    <a:lnB w="57150" cap="flat" cmpd="sng" algn="ctr">
                      <a:solidFill>
                        <a:schemeClr val="bg2">
                          <a:lumMod val="50000"/>
                        </a:schemeClr>
                      </a:solidFill>
                      <a:prstDash val="solid"/>
                      <a:round/>
                      <a:headEnd type="none" w="med" len="med"/>
                      <a:tailEnd type="none" w="med" len="med"/>
                    </a:lnB>
                  </a:tcPr>
                </a:tc>
                <a:tc>
                  <a:txBody>
                    <a:bodyPr/>
                    <a:lstStyle/>
                    <a:p>
                      <a:endParaRPr lang="ru-RU" dirty="0"/>
                    </a:p>
                  </a:txBody>
                  <a:tcPr>
                    <a:lnL w="57150" cap="flat" cmpd="sng" algn="ctr">
                      <a:solidFill>
                        <a:schemeClr val="bg2">
                          <a:lumMod val="50000"/>
                        </a:schemeClr>
                      </a:solidFill>
                      <a:prstDash val="solid"/>
                      <a:round/>
                      <a:headEnd type="none" w="med" len="med"/>
                      <a:tailEnd type="none" w="med" len="med"/>
                    </a:lnL>
                    <a:lnR w="57150" cap="flat" cmpd="sng" algn="ctr">
                      <a:solidFill>
                        <a:schemeClr val="bg2">
                          <a:lumMod val="50000"/>
                        </a:schemeClr>
                      </a:solidFill>
                      <a:prstDash val="solid"/>
                      <a:round/>
                      <a:headEnd type="none" w="med" len="med"/>
                      <a:tailEnd type="none" w="med" len="med"/>
                    </a:lnR>
                    <a:lnT w="57150" cap="flat" cmpd="sng" algn="ctr">
                      <a:solidFill>
                        <a:schemeClr val="bg2">
                          <a:lumMod val="50000"/>
                        </a:schemeClr>
                      </a:solidFill>
                      <a:prstDash val="solid"/>
                      <a:round/>
                      <a:headEnd type="none" w="med" len="med"/>
                      <a:tailEnd type="none" w="med" len="med"/>
                    </a:lnT>
                    <a:lnB w="57150" cap="flat" cmpd="sng" algn="ctr">
                      <a:solidFill>
                        <a:schemeClr val="bg2">
                          <a:lumMod val="50000"/>
                        </a:schemeClr>
                      </a:solidFill>
                      <a:prstDash val="solid"/>
                      <a:round/>
                      <a:headEnd type="none" w="med" len="med"/>
                      <a:tailEnd type="none" w="med" len="med"/>
                    </a:lnB>
                  </a:tcPr>
                </a:tc>
                <a:tc>
                  <a:txBody>
                    <a:bodyPr/>
                    <a:lstStyle/>
                    <a:p>
                      <a:endParaRPr lang="ru-RU" dirty="0"/>
                    </a:p>
                  </a:txBody>
                  <a:tcPr>
                    <a:lnL w="57150" cap="flat" cmpd="sng" algn="ctr">
                      <a:solidFill>
                        <a:schemeClr val="bg2">
                          <a:lumMod val="50000"/>
                        </a:schemeClr>
                      </a:solidFill>
                      <a:prstDash val="solid"/>
                      <a:round/>
                      <a:headEnd type="none" w="med" len="med"/>
                      <a:tailEnd type="none" w="med" len="med"/>
                    </a:lnL>
                    <a:lnR w="57150" cap="flat" cmpd="sng" algn="ctr">
                      <a:solidFill>
                        <a:schemeClr val="bg2">
                          <a:lumMod val="50000"/>
                        </a:schemeClr>
                      </a:solidFill>
                      <a:prstDash val="solid"/>
                      <a:round/>
                      <a:headEnd type="none" w="med" len="med"/>
                      <a:tailEnd type="none" w="med" len="med"/>
                    </a:lnR>
                    <a:lnT w="57150" cap="flat" cmpd="sng" algn="ctr">
                      <a:solidFill>
                        <a:schemeClr val="bg2">
                          <a:lumMod val="50000"/>
                        </a:schemeClr>
                      </a:solidFill>
                      <a:prstDash val="solid"/>
                      <a:round/>
                      <a:headEnd type="none" w="med" len="med"/>
                      <a:tailEnd type="none" w="med" len="med"/>
                    </a:lnT>
                    <a:lnB w="57150" cap="flat" cmpd="sng" algn="ctr">
                      <a:solidFill>
                        <a:schemeClr val="bg2">
                          <a:lumMod val="50000"/>
                        </a:schemeClr>
                      </a:solidFill>
                      <a:prstDash val="solid"/>
                      <a:round/>
                      <a:headEnd type="none" w="med" len="med"/>
                      <a:tailEnd type="none" w="med" len="med"/>
                    </a:lnB>
                  </a:tcPr>
                </a:tc>
                <a:tc>
                  <a:txBody>
                    <a:bodyPr/>
                    <a:lstStyle/>
                    <a:p>
                      <a:endParaRPr lang="ru-RU" dirty="0"/>
                    </a:p>
                  </a:txBody>
                  <a:tcPr>
                    <a:lnL w="57150" cap="flat" cmpd="sng" algn="ctr">
                      <a:solidFill>
                        <a:schemeClr val="bg2">
                          <a:lumMod val="50000"/>
                        </a:schemeClr>
                      </a:solidFill>
                      <a:prstDash val="solid"/>
                      <a:round/>
                      <a:headEnd type="none" w="med" len="med"/>
                      <a:tailEnd type="none" w="med" len="med"/>
                    </a:lnL>
                    <a:lnR w="57150" cap="flat" cmpd="sng" algn="ctr">
                      <a:solidFill>
                        <a:schemeClr val="bg2">
                          <a:lumMod val="50000"/>
                        </a:schemeClr>
                      </a:solidFill>
                      <a:prstDash val="solid"/>
                      <a:round/>
                      <a:headEnd type="none" w="med" len="med"/>
                      <a:tailEnd type="none" w="med" len="med"/>
                    </a:lnR>
                    <a:lnT w="57150" cap="flat" cmpd="sng" algn="ctr">
                      <a:solidFill>
                        <a:schemeClr val="bg2">
                          <a:lumMod val="50000"/>
                        </a:schemeClr>
                      </a:solidFill>
                      <a:prstDash val="solid"/>
                      <a:round/>
                      <a:headEnd type="none" w="med" len="med"/>
                      <a:tailEnd type="none" w="med" len="med"/>
                    </a:lnT>
                    <a:lnB w="57150" cap="flat" cmpd="sng" algn="ctr">
                      <a:solidFill>
                        <a:schemeClr val="bg2">
                          <a:lumMod val="50000"/>
                        </a:schemeClr>
                      </a:solidFill>
                      <a:prstDash val="solid"/>
                      <a:round/>
                      <a:headEnd type="none" w="med" len="med"/>
                      <a:tailEnd type="none" w="med" len="med"/>
                    </a:lnB>
                  </a:tcPr>
                </a:tc>
                <a:tc>
                  <a:txBody>
                    <a:bodyPr/>
                    <a:lstStyle/>
                    <a:p>
                      <a:endParaRPr lang="ru-RU" dirty="0"/>
                    </a:p>
                  </a:txBody>
                  <a:tcPr>
                    <a:lnL w="57150" cap="flat" cmpd="sng" algn="ctr">
                      <a:solidFill>
                        <a:schemeClr val="bg2">
                          <a:lumMod val="50000"/>
                        </a:schemeClr>
                      </a:solidFill>
                      <a:prstDash val="solid"/>
                      <a:round/>
                      <a:headEnd type="none" w="med" len="med"/>
                      <a:tailEnd type="none" w="med" len="med"/>
                    </a:lnL>
                    <a:lnR w="57150" cap="flat" cmpd="sng" algn="ctr">
                      <a:solidFill>
                        <a:schemeClr val="bg2">
                          <a:lumMod val="50000"/>
                        </a:schemeClr>
                      </a:solidFill>
                      <a:prstDash val="solid"/>
                      <a:round/>
                      <a:headEnd type="none" w="med" len="med"/>
                      <a:tailEnd type="none" w="med" len="med"/>
                    </a:lnR>
                    <a:lnT w="57150" cap="flat" cmpd="sng" algn="ctr">
                      <a:solidFill>
                        <a:schemeClr val="bg2">
                          <a:lumMod val="50000"/>
                        </a:schemeClr>
                      </a:solidFill>
                      <a:prstDash val="solid"/>
                      <a:round/>
                      <a:headEnd type="none" w="med" len="med"/>
                      <a:tailEnd type="none" w="med" len="med"/>
                    </a:lnT>
                    <a:lnB w="57150" cap="flat" cmpd="sng" algn="ctr">
                      <a:solidFill>
                        <a:schemeClr val="bg2">
                          <a:lumMod val="50000"/>
                        </a:schemeClr>
                      </a:solidFill>
                      <a:prstDash val="solid"/>
                      <a:round/>
                      <a:headEnd type="none" w="med" len="med"/>
                      <a:tailEnd type="none" w="med" len="med"/>
                    </a:lnB>
                  </a:tcPr>
                </a:tc>
              </a:tr>
              <a:tr h="1468446">
                <a:tc>
                  <a:txBody>
                    <a:bodyPr/>
                    <a:lstStyle/>
                    <a:p>
                      <a:endParaRPr lang="ru-RU" dirty="0"/>
                    </a:p>
                  </a:txBody>
                  <a:tcPr>
                    <a:lnL w="57150" cap="flat" cmpd="sng" algn="ctr">
                      <a:solidFill>
                        <a:schemeClr val="bg2">
                          <a:lumMod val="50000"/>
                        </a:schemeClr>
                      </a:solidFill>
                      <a:prstDash val="solid"/>
                      <a:round/>
                      <a:headEnd type="none" w="med" len="med"/>
                      <a:tailEnd type="none" w="med" len="med"/>
                    </a:lnL>
                    <a:lnR w="57150" cap="flat" cmpd="sng" algn="ctr">
                      <a:solidFill>
                        <a:schemeClr val="bg2">
                          <a:lumMod val="50000"/>
                        </a:schemeClr>
                      </a:solidFill>
                      <a:prstDash val="solid"/>
                      <a:round/>
                      <a:headEnd type="none" w="med" len="med"/>
                      <a:tailEnd type="none" w="med" len="med"/>
                    </a:lnR>
                    <a:lnT w="57150" cap="flat" cmpd="sng" algn="ctr">
                      <a:solidFill>
                        <a:schemeClr val="bg2">
                          <a:lumMod val="50000"/>
                        </a:schemeClr>
                      </a:solidFill>
                      <a:prstDash val="solid"/>
                      <a:round/>
                      <a:headEnd type="none" w="med" len="med"/>
                      <a:tailEnd type="none" w="med" len="med"/>
                    </a:lnT>
                    <a:lnB w="57150" cap="flat" cmpd="sng" algn="ctr">
                      <a:solidFill>
                        <a:schemeClr val="bg2">
                          <a:lumMod val="50000"/>
                        </a:schemeClr>
                      </a:solidFill>
                      <a:prstDash val="solid"/>
                      <a:round/>
                      <a:headEnd type="none" w="med" len="med"/>
                      <a:tailEnd type="none" w="med" len="med"/>
                    </a:lnB>
                  </a:tcPr>
                </a:tc>
                <a:tc>
                  <a:txBody>
                    <a:bodyPr/>
                    <a:lstStyle/>
                    <a:p>
                      <a:r>
                        <a:rPr lang="ru-RU" sz="2000" dirty="0" smtClean="0"/>
                        <a:t>ВЕЧЕР</a:t>
                      </a:r>
                      <a:endParaRPr lang="ru-RU" sz="2000" b="1" dirty="0"/>
                    </a:p>
                  </a:txBody>
                  <a:tcPr>
                    <a:lnL w="57150" cap="flat" cmpd="sng" algn="ctr">
                      <a:solidFill>
                        <a:schemeClr val="bg2">
                          <a:lumMod val="50000"/>
                        </a:schemeClr>
                      </a:solidFill>
                      <a:prstDash val="solid"/>
                      <a:round/>
                      <a:headEnd type="none" w="med" len="med"/>
                      <a:tailEnd type="none" w="med" len="med"/>
                    </a:lnL>
                    <a:lnR w="57150" cap="flat" cmpd="sng" algn="ctr">
                      <a:solidFill>
                        <a:schemeClr val="bg2">
                          <a:lumMod val="50000"/>
                        </a:schemeClr>
                      </a:solidFill>
                      <a:prstDash val="solid"/>
                      <a:round/>
                      <a:headEnd type="none" w="med" len="med"/>
                      <a:tailEnd type="none" w="med" len="med"/>
                    </a:lnR>
                    <a:lnT w="57150" cap="flat" cmpd="sng" algn="ctr">
                      <a:solidFill>
                        <a:schemeClr val="bg2">
                          <a:lumMod val="50000"/>
                        </a:schemeClr>
                      </a:solidFill>
                      <a:prstDash val="solid"/>
                      <a:round/>
                      <a:headEnd type="none" w="med" len="med"/>
                      <a:tailEnd type="none" w="med" len="med"/>
                    </a:lnT>
                    <a:lnB w="57150" cap="flat" cmpd="sng" algn="ctr">
                      <a:solidFill>
                        <a:schemeClr val="bg2">
                          <a:lumMod val="50000"/>
                        </a:schemeClr>
                      </a:solidFill>
                      <a:prstDash val="solid"/>
                      <a:round/>
                      <a:headEnd type="none" w="med" len="med"/>
                      <a:tailEnd type="none" w="med" len="med"/>
                    </a:lnB>
                  </a:tcPr>
                </a:tc>
                <a:tc>
                  <a:txBody>
                    <a:bodyPr/>
                    <a:lstStyle/>
                    <a:p>
                      <a:endParaRPr lang="ru-RU" dirty="0"/>
                    </a:p>
                  </a:txBody>
                  <a:tcPr>
                    <a:lnL w="57150" cap="flat" cmpd="sng" algn="ctr">
                      <a:solidFill>
                        <a:schemeClr val="bg2">
                          <a:lumMod val="50000"/>
                        </a:schemeClr>
                      </a:solidFill>
                      <a:prstDash val="solid"/>
                      <a:round/>
                      <a:headEnd type="none" w="med" len="med"/>
                      <a:tailEnd type="none" w="med" len="med"/>
                    </a:lnL>
                    <a:lnR w="57150" cap="flat" cmpd="sng" algn="ctr">
                      <a:solidFill>
                        <a:schemeClr val="bg2">
                          <a:lumMod val="50000"/>
                        </a:schemeClr>
                      </a:solidFill>
                      <a:prstDash val="solid"/>
                      <a:round/>
                      <a:headEnd type="none" w="med" len="med"/>
                      <a:tailEnd type="none" w="med" len="med"/>
                    </a:lnR>
                    <a:lnT w="57150" cap="flat" cmpd="sng" algn="ctr">
                      <a:solidFill>
                        <a:schemeClr val="bg2">
                          <a:lumMod val="50000"/>
                        </a:schemeClr>
                      </a:solidFill>
                      <a:prstDash val="solid"/>
                      <a:round/>
                      <a:headEnd type="none" w="med" len="med"/>
                      <a:tailEnd type="none" w="med" len="med"/>
                    </a:lnT>
                    <a:lnB w="57150" cap="flat" cmpd="sng" algn="ctr">
                      <a:solidFill>
                        <a:schemeClr val="bg2">
                          <a:lumMod val="50000"/>
                        </a:schemeClr>
                      </a:solidFill>
                      <a:prstDash val="solid"/>
                      <a:round/>
                      <a:headEnd type="none" w="med" len="med"/>
                      <a:tailEnd type="none" w="med" len="med"/>
                    </a:lnB>
                  </a:tcPr>
                </a:tc>
                <a:tc>
                  <a:txBody>
                    <a:bodyPr/>
                    <a:lstStyle/>
                    <a:p>
                      <a:endParaRPr lang="ru-RU" dirty="0"/>
                    </a:p>
                  </a:txBody>
                  <a:tcPr>
                    <a:lnL w="57150" cap="flat" cmpd="sng" algn="ctr">
                      <a:solidFill>
                        <a:schemeClr val="bg2">
                          <a:lumMod val="50000"/>
                        </a:schemeClr>
                      </a:solidFill>
                      <a:prstDash val="solid"/>
                      <a:round/>
                      <a:headEnd type="none" w="med" len="med"/>
                      <a:tailEnd type="none" w="med" len="med"/>
                    </a:lnL>
                    <a:lnR w="57150" cap="flat" cmpd="sng" algn="ctr">
                      <a:solidFill>
                        <a:schemeClr val="bg2">
                          <a:lumMod val="50000"/>
                        </a:schemeClr>
                      </a:solidFill>
                      <a:prstDash val="solid"/>
                      <a:round/>
                      <a:headEnd type="none" w="med" len="med"/>
                      <a:tailEnd type="none" w="med" len="med"/>
                    </a:lnR>
                    <a:lnT w="57150" cap="flat" cmpd="sng" algn="ctr">
                      <a:solidFill>
                        <a:schemeClr val="bg2">
                          <a:lumMod val="50000"/>
                        </a:schemeClr>
                      </a:solidFill>
                      <a:prstDash val="solid"/>
                      <a:round/>
                      <a:headEnd type="none" w="med" len="med"/>
                      <a:tailEnd type="none" w="med" len="med"/>
                    </a:lnT>
                    <a:lnB w="57150" cap="flat" cmpd="sng" algn="ctr">
                      <a:solidFill>
                        <a:schemeClr val="bg2">
                          <a:lumMod val="50000"/>
                        </a:schemeClr>
                      </a:solidFill>
                      <a:prstDash val="solid"/>
                      <a:round/>
                      <a:headEnd type="none" w="med" len="med"/>
                      <a:tailEnd type="none" w="med" len="med"/>
                    </a:lnB>
                  </a:tcPr>
                </a:tc>
                <a:tc>
                  <a:txBody>
                    <a:bodyPr/>
                    <a:lstStyle/>
                    <a:p>
                      <a:endParaRPr lang="ru-RU" dirty="0"/>
                    </a:p>
                  </a:txBody>
                  <a:tcPr>
                    <a:lnL w="57150" cap="flat" cmpd="sng" algn="ctr">
                      <a:solidFill>
                        <a:schemeClr val="bg2">
                          <a:lumMod val="50000"/>
                        </a:schemeClr>
                      </a:solidFill>
                      <a:prstDash val="solid"/>
                      <a:round/>
                      <a:headEnd type="none" w="med" len="med"/>
                      <a:tailEnd type="none" w="med" len="med"/>
                    </a:lnL>
                    <a:lnR w="57150" cap="flat" cmpd="sng" algn="ctr">
                      <a:solidFill>
                        <a:schemeClr val="bg2">
                          <a:lumMod val="50000"/>
                        </a:schemeClr>
                      </a:solidFill>
                      <a:prstDash val="solid"/>
                      <a:round/>
                      <a:headEnd type="none" w="med" len="med"/>
                      <a:tailEnd type="none" w="med" len="med"/>
                    </a:lnR>
                    <a:lnT w="57150" cap="flat" cmpd="sng" algn="ctr">
                      <a:solidFill>
                        <a:schemeClr val="bg2">
                          <a:lumMod val="50000"/>
                        </a:schemeClr>
                      </a:solidFill>
                      <a:prstDash val="solid"/>
                      <a:round/>
                      <a:headEnd type="none" w="med" len="med"/>
                      <a:tailEnd type="none" w="med" len="med"/>
                    </a:lnT>
                    <a:lnB w="57150" cap="flat" cmpd="sng" algn="ctr">
                      <a:solidFill>
                        <a:schemeClr val="bg2">
                          <a:lumMod val="50000"/>
                        </a:schemeClr>
                      </a:solidFill>
                      <a:prstDash val="solid"/>
                      <a:round/>
                      <a:headEnd type="none" w="med" len="med"/>
                      <a:tailEnd type="none" w="med" len="med"/>
                    </a:lnB>
                  </a:tcPr>
                </a:tc>
                <a:tc>
                  <a:txBody>
                    <a:bodyPr/>
                    <a:lstStyle/>
                    <a:p>
                      <a:endParaRPr lang="ru-RU" dirty="0"/>
                    </a:p>
                  </a:txBody>
                  <a:tcPr>
                    <a:lnL w="57150" cap="flat" cmpd="sng" algn="ctr">
                      <a:solidFill>
                        <a:schemeClr val="bg2">
                          <a:lumMod val="50000"/>
                        </a:schemeClr>
                      </a:solidFill>
                      <a:prstDash val="solid"/>
                      <a:round/>
                      <a:headEnd type="none" w="med" len="med"/>
                      <a:tailEnd type="none" w="med" len="med"/>
                    </a:lnL>
                    <a:lnR w="57150" cap="flat" cmpd="sng" algn="ctr">
                      <a:solidFill>
                        <a:schemeClr val="bg2">
                          <a:lumMod val="50000"/>
                        </a:schemeClr>
                      </a:solidFill>
                      <a:prstDash val="solid"/>
                      <a:round/>
                      <a:headEnd type="none" w="med" len="med"/>
                      <a:tailEnd type="none" w="med" len="med"/>
                    </a:lnR>
                    <a:lnT w="57150" cap="flat" cmpd="sng" algn="ctr">
                      <a:solidFill>
                        <a:schemeClr val="bg2">
                          <a:lumMod val="50000"/>
                        </a:schemeClr>
                      </a:solidFill>
                      <a:prstDash val="solid"/>
                      <a:round/>
                      <a:headEnd type="none" w="med" len="med"/>
                      <a:tailEnd type="none" w="med" len="med"/>
                    </a:lnT>
                    <a:lnB w="57150" cap="flat" cmpd="sng" algn="ctr">
                      <a:solidFill>
                        <a:schemeClr val="bg2">
                          <a:lumMod val="50000"/>
                        </a:schemeClr>
                      </a:solidFill>
                      <a:prstDash val="solid"/>
                      <a:round/>
                      <a:headEnd type="none" w="med" len="med"/>
                      <a:tailEnd type="none" w="med" len="med"/>
                    </a:lnB>
                  </a:tcPr>
                </a:tc>
                <a:tc>
                  <a:txBody>
                    <a:bodyPr/>
                    <a:lstStyle/>
                    <a:p>
                      <a:endParaRPr lang="ru-RU" dirty="0"/>
                    </a:p>
                  </a:txBody>
                  <a:tcPr>
                    <a:lnL w="57150" cap="flat" cmpd="sng" algn="ctr">
                      <a:solidFill>
                        <a:schemeClr val="bg2">
                          <a:lumMod val="50000"/>
                        </a:schemeClr>
                      </a:solidFill>
                      <a:prstDash val="solid"/>
                      <a:round/>
                      <a:headEnd type="none" w="med" len="med"/>
                      <a:tailEnd type="none" w="med" len="med"/>
                    </a:lnL>
                    <a:lnR w="57150" cap="flat" cmpd="sng" algn="ctr">
                      <a:solidFill>
                        <a:schemeClr val="bg2">
                          <a:lumMod val="50000"/>
                        </a:schemeClr>
                      </a:solidFill>
                      <a:prstDash val="solid"/>
                      <a:round/>
                      <a:headEnd type="none" w="med" len="med"/>
                      <a:tailEnd type="none" w="med" len="med"/>
                    </a:lnR>
                    <a:lnT w="57150" cap="flat" cmpd="sng" algn="ctr">
                      <a:solidFill>
                        <a:schemeClr val="bg2">
                          <a:lumMod val="50000"/>
                        </a:schemeClr>
                      </a:solidFill>
                      <a:prstDash val="solid"/>
                      <a:round/>
                      <a:headEnd type="none" w="med" len="med"/>
                      <a:tailEnd type="none" w="med" len="med"/>
                    </a:lnT>
                    <a:lnB w="57150" cap="flat" cmpd="sng" algn="ctr">
                      <a:solidFill>
                        <a:schemeClr val="bg2">
                          <a:lumMod val="50000"/>
                        </a:schemeClr>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647113822"/>
      </p:ext>
    </p:extLst>
  </p:cSld>
  <p:clrMapOvr>
    <a:masterClrMapping/>
  </p:clrMapOvr>
  <p:transition spd="slow">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692" y="161771"/>
            <a:ext cx="9404723" cy="1625465"/>
          </a:xfrm>
        </p:spPr>
        <p:txBody>
          <a:bodyPr/>
          <a:lstStyle/>
          <a:p>
            <a:r>
              <a:rPr lang="ru-RU" sz="3600" b="1" dirty="0" smtClean="0"/>
              <a:t>Лечение гипертонии:</a:t>
            </a:r>
            <a:br>
              <a:rPr lang="ru-RU" sz="3600" b="1" dirty="0" smtClean="0"/>
            </a:br>
            <a:r>
              <a:rPr lang="ru-RU" sz="3200" dirty="0" smtClean="0">
                <a:solidFill>
                  <a:srgbClr val="FFC000"/>
                </a:solidFill>
              </a:rPr>
              <a:t>1.Регулярный прием лекарств.</a:t>
            </a:r>
            <a:br>
              <a:rPr lang="ru-RU" sz="3200" dirty="0" smtClean="0">
                <a:solidFill>
                  <a:srgbClr val="FFC000"/>
                </a:solidFill>
              </a:rPr>
            </a:br>
            <a:r>
              <a:rPr lang="ru-RU" sz="3200" dirty="0" smtClean="0">
                <a:solidFill>
                  <a:srgbClr val="FFC000"/>
                </a:solidFill>
              </a:rPr>
              <a:t>2.Немедикаментозные методы.</a:t>
            </a:r>
            <a:endParaRPr lang="ru-RU" sz="3200" dirty="0">
              <a:solidFill>
                <a:srgbClr val="FFC000"/>
              </a:solidFill>
            </a:endParaRPr>
          </a:p>
        </p:txBody>
      </p:sp>
      <p:pic>
        <p:nvPicPr>
          <p:cNvPr id="5" name="Объект 4"/>
          <p:cNvPicPr>
            <a:picLocks noGrp="1" noChangeAspect="1"/>
          </p:cNvPicPr>
          <p:nvPr>
            <p:ph sz="half" idx="1"/>
          </p:nvPr>
        </p:nvPicPr>
        <p:blipFill>
          <a:blip r:embed="rId3">
            <a:extLst>
              <a:ext uri="{28A0092B-C50C-407E-A947-70E740481C1C}">
                <a14:useLocalDpi xmlns="" xmlns:a14="http://schemas.microsoft.com/office/drawing/2010/main" val="0"/>
              </a:ext>
            </a:extLst>
          </a:blip>
          <a:stretch>
            <a:fillRect/>
          </a:stretch>
        </p:blipFill>
        <p:spPr>
          <a:xfrm>
            <a:off x="209692" y="2139733"/>
            <a:ext cx="5131235" cy="4200525"/>
          </a:xfrm>
        </p:spPr>
      </p:pic>
      <p:pic>
        <p:nvPicPr>
          <p:cNvPr id="7" name="Объект 6"/>
          <p:cNvPicPr>
            <a:picLocks noGrp="1" noChangeAspect="1"/>
          </p:cNvPicPr>
          <p:nvPr>
            <p:ph sz="half" idx="2"/>
          </p:nvPr>
        </p:nvPicPr>
        <p:blipFill>
          <a:blip r:embed="rId4">
            <a:extLst>
              <a:ext uri="{28A0092B-C50C-407E-A947-70E740481C1C}">
                <a14:useLocalDpi xmlns="" xmlns:a14="http://schemas.microsoft.com/office/drawing/2010/main" val="0"/>
              </a:ext>
            </a:extLst>
          </a:blip>
          <a:stretch>
            <a:fillRect/>
          </a:stretch>
        </p:blipFill>
        <p:spPr>
          <a:xfrm>
            <a:off x="6858001" y="2139732"/>
            <a:ext cx="4568826" cy="4200525"/>
          </a:xfrm>
        </p:spPr>
      </p:pic>
    </p:spTree>
    <p:extLst>
      <p:ext uri="{BB962C8B-B14F-4D97-AF65-F5344CB8AC3E}">
        <p14:creationId xmlns="" xmlns:p14="http://schemas.microsoft.com/office/powerpoint/2010/main" val="2215577255"/>
      </p:ext>
    </p:extLst>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4995" y="107984"/>
            <a:ext cx="4813926" cy="2144542"/>
          </a:xfrm>
        </p:spPr>
        <p:txBody>
          <a:bodyPr/>
          <a:lstStyle/>
          <a:p>
            <a:r>
              <a:rPr lang="ru-RU" sz="2800" b="1" dirty="0" smtClean="0"/>
              <a:t>Принимать назначенные препараты необходимо ежедневно, независимо от Вашего самочувствия!</a:t>
            </a:r>
            <a:endParaRPr lang="ru-RU" sz="2800" b="1" dirty="0"/>
          </a:p>
        </p:txBody>
      </p:sp>
      <p:pic>
        <p:nvPicPr>
          <p:cNvPr id="7" name="Объект 6"/>
          <p:cNvPicPr>
            <a:picLocks noGrp="1" noChangeAspect="1"/>
          </p:cNvPicPr>
          <p:nvPr>
            <p:ph idx="1"/>
          </p:nvPr>
        </p:nvPicPr>
        <p:blipFill>
          <a:blip r:embed="rId3"/>
          <a:stretch>
            <a:fillRect/>
          </a:stretch>
        </p:blipFill>
        <p:spPr>
          <a:xfrm>
            <a:off x="6143832" y="1313645"/>
            <a:ext cx="5691853" cy="4999761"/>
          </a:xfrm>
          <a:prstGeom prst="rect">
            <a:avLst/>
          </a:prstGeom>
        </p:spPr>
      </p:pic>
      <p:sp>
        <p:nvSpPr>
          <p:cNvPr id="4" name="Текст 3"/>
          <p:cNvSpPr>
            <a:spLocks noGrp="1"/>
          </p:cNvSpPr>
          <p:nvPr>
            <p:ph type="body" sz="half" idx="2"/>
          </p:nvPr>
        </p:nvSpPr>
        <p:spPr>
          <a:xfrm>
            <a:off x="354995" y="2103236"/>
            <a:ext cx="5380787" cy="4754764"/>
          </a:xfrm>
        </p:spPr>
        <p:txBody>
          <a:bodyPr>
            <a:noAutofit/>
          </a:bodyPr>
          <a:lstStyle/>
          <a:p>
            <a:pPr marL="342900" indent="-342900">
              <a:buFont typeface="Courier New" panose="02070309020205020404" pitchFamily="49" charset="0"/>
              <a:buChar char="o"/>
            </a:pPr>
            <a:endParaRPr lang="ru-RU" sz="2200" dirty="0" smtClean="0">
              <a:solidFill>
                <a:srgbClr val="00B0F0"/>
              </a:solidFill>
            </a:endParaRPr>
          </a:p>
          <a:p>
            <a:pPr marL="342900" indent="-342900">
              <a:buFont typeface="Wingdings" panose="05000000000000000000" pitchFamily="2" charset="2"/>
              <a:buChar char="v"/>
            </a:pPr>
            <a:r>
              <a:rPr lang="ru-RU" sz="2200" b="1" dirty="0" smtClean="0">
                <a:solidFill>
                  <a:srgbClr val="FFC000"/>
                </a:solidFill>
              </a:rPr>
              <a:t> </a:t>
            </a:r>
            <a:r>
              <a:rPr lang="ru-RU" sz="2200" b="1" dirty="0">
                <a:solidFill>
                  <a:srgbClr val="FFC000"/>
                </a:solidFill>
              </a:rPr>
              <a:t>нормализация высокого артериального давления может отсрочить или даже предотвратить серьезные заболевания</a:t>
            </a:r>
            <a:r>
              <a:rPr lang="ru-RU" sz="2200" b="1" dirty="0" smtClean="0">
                <a:solidFill>
                  <a:srgbClr val="FFC000"/>
                </a:solidFill>
              </a:rPr>
              <a:t>.</a:t>
            </a:r>
          </a:p>
          <a:p>
            <a:pPr marL="342900" indent="-342900">
              <a:buFont typeface="Wingdings" panose="05000000000000000000" pitchFamily="2" charset="2"/>
              <a:buChar char="v"/>
            </a:pPr>
            <a:r>
              <a:rPr lang="ru-RU" sz="2200" b="1" dirty="0" smtClean="0">
                <a:solidFill>
                  <a:srgbClr val="FFC000"/>
                </a:solidFill>
              </a:rPr>
              <a:t>при </a:t>
            </a:r>
            <a:r>
              <a:rPr lang="ru-RU" sz="2200" b="1" dirty="0">
                <a:solidFill>
                  <a:srgbClr val="FFC000"/>
                </a:solidFill>
              </a:rPr>
              <a:t>имеющихся достижениях в лечении и понимании последствий гипертонии пренебрежительное отношение пациентов к своему заболеванию не имеет оправданий</a:t>
            </a:r>
            <a:r>
              <a:rPr lang="ru-RU" sz="2000" b="1" dirty="0">
                <a:solidFill>
                  <a:srgbClr val="FFC000"/>
                </a:solidFill>
              </a:rPr>
              <a:t>.</a:t>
            </a:r>
          </a:p>
          <a:p>
            <a:endParaRPr lang="ru-RU" sz="2000" dirty="0">
              <a:solidFill>
                <a:srgbClr val="FFC000"/>
              </a:solidFill>
            </a:endParaRPr>
          </a:p>
        </p:txBody>
      </p:sp>
    </p:spTree>
    <p:extLst>
      <p:ext uri="{BB962C8B-B14F-4D97-AF65-F5344CB8AC3E}">
        <p14:creationId xmlns="" xmlns:p14="http://schemas.microsoft.com/office/powerpoint/2010/main" val="9867657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50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42" presetClass="entr" presetSubtype="0" fill="hold" grpId="0" nodeType="afterEffect">
                                  <p:stCondLst>
                                    <p:cond delay="150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anim calcmode="lin" valueType="num">
                                      <p:cBhvr>
                                        <p:cTn id="1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5000"/>
                            </p:stCondLst>
                            <p:childTnLst>
                              <p:par>
                                <p:cTn id="17" presetID="16" presetClass="entr" presetSubtype="21" fill="hold" nodeType="afterEffect">
                                  <p:stCondLst>
                                    <p:cond delay="200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7000"/>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1015" y="3815957"/>
            <a:ext cx="7812258" cy="2766646"/>
          </a:xfrm>
        </p:spPr>
        <p:txBody>
          <a:bodyPr>
            <a:noAutofit/>
          </a:bodyPr>
          <a:lstStyle/>
          <a:p>
            <a:r>
              <a:rPr lang="ru-RU" sz="4000" b="1" dirty="0" smtClean="0">
                <a:solidFill>
                  <a:srgbClr val="002060"/>
                </a:solidFill>
              </a:rPr>
              <a:t>Появление побочного действия гипотензивных препаратов – не повод отказаться от лечения!</a:t>
            </a:r>
            <a:endParaRPr lang="ru-RU" sz="4000" b="1" dirty="0">
              <a:solidFill>
                <a:srgbClr val="002060"/>
              </a:solidFill>
            </a:endParaRPr>
          </a:p>
        </p:txBody>
      </p:sp>
      <p:pic>
        <p:nvPicPr>
          <p:cNvPr id="6" name="Рисунок 5"/>
          <p:cNvPicPr>
            <a:picLocks noGrp="1" noChangeAspect="1"/>
          </p:cNvPicPr>
          <p:nvPr>
            <p:ph type="pic" idx="1"/>
          </p:nvPr>
        </p:nvPicPr>
        <p:blipFill>
          <a:blip r:embed="rId4">
            <a:extLst>
              <a:ext uri="{28A0092B-C50C-407E-A947-70E740481C1C}">
                <a14:useLocalDpi xmlns="" xmlns:a14="http://schemas.microsoft.com/office/drawing/2010/main" val="0"/>
              </a:ext>
            </a:extLst>
          </a:blip>
          <a:srcRect l="26683" r="26683"/>
          <a:stretch>
            <a:fillRect/>
          </a:stretch>
        </p:blipFill>
        <p:spPr>
          <a:xfrm>
            <a:off x="8023273" y="1437066"/>
            <a:ext cx="4168727" cy="5420934"/>
          </a:xfrm>
          <a:scene3d>
            <a:camera prst="orthographicFront"/>
            <a:lightRig rig="threePt" dir="t"/>
          </a:scene3d>
          <a:sp3d prstMaterial="matte"/>
        </p:spPr>
      </p:pic>
    </p:spTree>
    <p:extLst>
      <p:ext uri="{BB962C8B-B14F-4D97-AF65-F5344CB8AC3E}">
        <p14:creationId xmlns="" xmlns:p14="http://schemas.microsoft.com/office/powerpoint/2010/main" val="1219365150"/>
      </p:ext>
    </p:extLst>
  </p:cSld>
  <p:clrMapOvr>
    <a:masterClrMapping/>
  </p:clrMapOvr>
  <p:transition spd="slow">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9000"/>
            <a:lum/>
          </a:blip>
          <a:srcRect/>
          <a:stretch>
            <a:fillRect t="-17000" b="-17000"/>
          </a:stretch>
        </a:blipFill>
        <a:effectLst/>
      </p:bgPr>
    </p:bg>
    <p:spTree>
      <p:nvGrpSpPr>
        <p:cNvPr id="1" name=""/>
        <p:cNvGrpSpPr/>
        <p:nvPr/>
      </p:nvGrpSpPr>
      <p:grpSpPr>
        <a:xfrm>
          <a:off x="0" y="0"/>
          <a:ext cx="0" cy="0"/>
          <a:chOff x="0" y="0"/>
          <a:chExt cx="0" cy="0"/>
        </a:xfrm>
      </p:grpSpPr>
      <p:sp useBgFill="1">
        <p:nvSpPr>
          <p:cNvPr id="2" name="Заголовок 1"/>
          <p:cNvSpPr>
            <a:spLocks noGrp="1"/>
          </p:cNvSpPr>
          <p:nvPr>
            <p:ph type="title"/>
          </p:nvPr>
        </p:nvSpPr>
        <p:spPr>
          <a:xfrm>
            <a:off x="1043354" y="0"/>
            <a:ext cx="10105292" cy="1853248"/>
          </a:xfrm>
        </p:spPr>
        <p:txBody>
          <a:bodyPr/>
          <a:lstStyle/>
          <a:p>
            <a:r>
              <a:rPr lang="ru-RU" b="1" dirty="0" smtClean="0">
                <a:solidFill>
                  <a:srgbClr val="002060"/>
                </a:solidFill>
              </a:rPr>
              <a:t>Почему важно соблюдать предписанный врачом режим лечения?</a:t>
            </a:r>
            <a:endParaRPr lang="ru-RU" b="1" dirty="0">
              <a:solidFill>
                <a:srgbClr val="002060"/>
              </a:solidFill>
            </a:endParaRPr>
          </a:p>
        </p:txBody>
      </p:sp>
      <p:sp useBgFill="1">
        <p:nvSpPr>
          <p:cNvPr id="3" name="Текст 2"/>
          <p:cNvSpPr>
            <a:spLocks noGrp="1"/>
          </p:cNvSpPr>
          <p:nvPr>
            <p:ph type="body" idx="1"/>
          </p:nvPr>
        </p:nvSpPr>
        <p:spPr>
          <a:xfrm>
            <a:off x="568574" y="2022780"/>
            <a:ext cx="2946866" cy="576262"/>
          </a:xfrm>
        </p:spPr>
        <p:txBody>
          <a:bodyPr/>
          <a:lstStyle/>
          <a:p>
            <a:r>
              <a:rPr lang="ru-RU" sz="3600" b="1" dirty="0" smtClean="0">
                <a:solidFill>
                  <a:schemeClr val="accent4">
                    <a:lumMod val="50000"/>
                  </a:schemeClr>
                </a:solidFill>
              </a:rPr>
              <a:t>Во-первых</a:t>
            </a:r>
            <a:endParaRPr lang="ru-RU" sz="3600" b="1" dirty="0">
              <a:solidFill>
                <a:schemeClr val="accent4">
                  <a:lumMod val="50000"/>
                </a:schemeClr>
              </a:solidFill>
            </a:endParaRPr>
          </a:p>
        </p:txBody>
      </p:sp>
      <p:sp>
        <p:nvSpPr>
          <p:cNvPr id="4" name="Текст 3"/>
          <p:cNvSpPr>
            <a:spLocks noGrp="1"/>
          </p:cNvSpPr>
          <p:nvPr>
            <p:ph type="body" sz="half" idx="15"/>
          </p:nvPr>
        </p:nvSpPr>
        <p:spPr>
          <a:xfrm>
            <a:off x="0" y="2667000"/>
            <a:ext cx="3579813" cy="3943662"/>
          </a:xfrm>
          <a:solidFill>
            <a:schemeClr val="accent1">
              <a:tint val="20000"/>
            </a:schemeClr>
          </a:solidFill>
        </p:spPr>
        <p:txBody>
          <a:bodyPr>
            <a:normAutofit lnSpcReduction="10000"/>
          </a:bodyPr>
          <a:lstStyle/>
          <a:p>
            <a:r>
              <a:rPr lang="ru-RU" sz="2400" b="1" dirty="0" smtClean="0">
                <a:solidFill>
                  <a:schemeClr val="bg2">
                    <a:lumMod val="50000"/>
                  </a:schemeClr>
                </a:solidFill>
              </a:rPr>
              <a:t>Миллионы </a:t>
            </a:r>
            <a:r>
              <a:rPr lang="ru-RU" sz="2400" b="1" dirty="0">
                <a:solidFill>
                  <a:schemeClr val="bg2">
                    <a:lumMod val="50000"/>
                  </a:schemeClr>
                </a:solidFill>
              </a:rPr>
              <a:t>людей во всем мире постоянно принимают лекарственные препараты для снижения давления, сохраняя при этом работоспособность и ведя активный образ жизни.</a:t>
            </a:r>
          </a:p>
          <a:p>
            <a:endParaRPr lang="ru-RU" dirty="0"/>
          </a:p>
        </p:txBody>
      </p:sp>
      <p:sp>
        <p:nvSpPr>
          <p:cNvPr id="5" name="Текст 4"/>
          <p:cNvSpPr>
            <a:spLocks noGrp="1"/>
          </p:cNvSpPr>
          <p:nvPr>
            <p:ph type="body" sz="quarter" idx="3"/>
          </p:nvPr>
        </p:nvSpPr>
        <p:spPr>
          <a:xfrm>
            <a:off x="4749894" y="2022780"/>
            <a:ext cx="2936241" cy="576262"/>
          </a:xfrm>
        </p:spPr>
        <p:txBody>
          <a:bodyPr/>
          <a:lstStyle/>
          <a:p>
            <a:r>
              <a:rPr lang="ru-RU" sz="3600" b="1" dirty="0" smtClean="0">
                <a:solidFill>
                  <a:schemeClr val="accent4">
                    <a:lumMod val="50000"/>
                  </a:schemeClr>
                </a:solidFill>
              </a:rPr>
              <a:t>Во-вторых</a:t>
            </a:r>
            <a:endParaRPr lang="ru-RU" sz="3600" b="1" dirty="0">
              <a:solidFill>
                <a:schemeClr val="accent4">
                  <a:lumMod val="50000"/>
                </a:schemeClr>
              </a:solidFill>
            </a:endParaRPr>
          </a:p>
        </p:txBody>
      </p:sp>
      <p:sp>
        <p:nvSpPr>
          <p:cNvPr id="6" name="Текст 5"/>
          <p:cNvSpPr>
            <a:spLocks noGrp="1"/>
          </p:cNvSpPr>
          <p:nvPr>
            <p:ph type="body" sz="half" idx="16"/>
          </p:nvPr>
        </p:nvSpPr>
        <p:spPr>
          <a:xfrm>
            <a:off x="3747542" y="2700494"/>
            <a:ext cx="3938594" cy="3978126"/>
          </a:xfrm>
          <a:solidFill>
            <a:schemeClr val="accent1">
              <a:tint val="20000"/>
            </a:schemeClr>
          </a:solidFill>
        </p:spPr>
        <p:txBody>
          <a:bodyPr>
            <a:noAutofit/>
          </a:bodyPr>
          <a:lstStyle/>
          <a:p>
            <a:r>
              <a:rPr lang="ru-RU" sz="2400" b="1" dirty="0" smtClean="0">
                <a:solidFill>
                  <a:srgbClr val="6B0405"/>
                </a:solidFill>
              </a:rPr>
              <a:t>Вероятность </a:t>
            </a:r>
            <a:r>
              <a:rPr lang="ru-RU" sz="2400" b="1" dirty="0">
                <a:solidFill>
                  <a:srgbClr val="6B0405"/>
                </a:solidFill>
              </a:rPr>
              <a:t>развития серьезных сосудистых осложнений гипертонии, таких как инсульт и инфаркт, значительно снижается на фоне регулярного приема правильно подобранных снижающих давления лекарств</a:t>
            </a:r>
            <a:r>
              <a:rPr lang="ru-RU" sz="2400" b="1" dirty="0" smtClean="0">
                <a:solidFill>
                  <a:srgbClr val="6B0405"/>
                </a:solidFill>
              </a:rPr>
              <a:t>.</a:t>
            </a:r>
          </a:p>
        </p:txBody>
      </p:sp>
      <p:sp>
        <p:nvSpPr>
          <p:cNvPr id="7" name="Текст 6"/>
          <p:cNvSpPr>
            <a:spLocks noGrp="1"/>
          </p:cNvSpPr>
          <p:nvPr>
            <p:ph type="body" sz="quarter" idx="13"/>
          </p:nvPr>
        </p:nvSpPr>
        <p:spPr>
          <a:xfrm>
            <a:off x="8303362" y="2013533"/>
            <a:ext cx="2932113" cy="576262"/>
          </a:xfrm>
        </p:spPr>
        <p:txBody>
          <a:bodyPr/>
          <a:lstStyle/>
          <a:p>
            <a:r>
              <a:rPr lang="ru-RU" sz="3600" b="1" dirty="0" smtClean="0">
                <a:solidFill>
                  <a:schemeClr val="accent4">
                    <a:lumMod val="50000"/>
                  </a:schemeClr>
                </a:solidFill>
              </a:rPr>
              <a:t>В-третьих</a:t>
            </a:r>
            <a:endParaRPr lang="ru-RU" sz="3600" b="1" dirty="0">
              <a:solidFill>
                <a:schemeClr val="accent4">
                  <a:lumMod val="50000"/>
                </a:schemeClr>
              </a:solidFill>
            </a:endParaRPr>
          </a:p>
        </p:txBody>
      </p:sp>
      <p:sp>
        <p:nvSpPr>
          <p:cNvPr id="8" name="Текст 7"/>
          <p:cNvSpPr>
            <a:spLocks noGrp="1"/>
          </p:cNvSpPr>
          <p:nvPr>
            <p:ph type="body" sz="half" idx="17"/>
          </p:nvPr>
        </p:nvSpPr>
        <p:spPr>
          <a:xfrm>
            <a:off x="7853865" y="2609202"/>
            <a:ext cx="4166568" cy="4191000"/>
          </a:xfrm>
          <a:solidFill>
            <a:schemeClr val="accent1">
              <a:tint val="20000"/>
            </a:schemeClr>
          </a:solidFill>
        </p:spPr>
        <p:txBody>
          <a:bodyPr>
            <a:noAutofit/>
          </a:bodyPr>
          <a:lstStyle/>
          <a:p>
            <a:r>
              <a:rPr lang="ru-RU" sz="2200" b="1" dirty="0" smtClean="0">
                <a:solidFill>
                  <a:schemeClr val="bg2">
                    <a:lumMod val="50000"/>
                  </a:schemeClr>
                </a:solidFill>
              </a:rPr>
              <a:t>Нельзя </a:t>
            </a:r>
            <a:r>
              <a:rPr lang="ru-RU" sz="2200" b="1" dirty="0">
                <a:solidFill>
                  <a:schemeClr val="bg2">
                    <a:lumMod val="50000"/>
                  </a:schemeClr>
                </a:solidFill>
              </a:rPr>
              <a:t>самому изменять дозы лекарств или дополнительно, не посоветовавшись с врачом, принимать любые другие </a:t>
            </a:r>
            <a:r>
              <a:rPr lang="ru-RU" sz="2200" b="1" dirty="0" smtClean="0">
                <a:solidFill>
                  <a:schemeClr val="bg2">
                    <a:lumMod val="50000"/>
                  </a:schemeClr>
                </a:solidFill>
              </a:rPr>
              <a:t>лекарства.</a:t>
            </a:r>
          </a:p>
          <a:p>
            <a:r>
              <a:rPr lang="ru-RU" sz="2200" b="1" dirty="0" smtClean="0">
                <a:solidFill>
                  <a:schemeClr val="bg2">
                    <a:lumMod val="50000"/>
                  </a:schemeClr>
                </a:solidFill>
              </a:rPr>
              <a:t> Любые </a:t>
            </a:r>
            <a:r>
              <a:rPr lang="ru-RU" sz="2200" b="1" dirty="0">
                <a:solidFill>
                  <a:schemeClr val="bg2">
                    <a:lumMod val="50000"/>
                  </a:schemeClr>
                </a:solidFill>
              </a:rPr>
              <a:t>два лекарства при одновременном приеме взаимодействуют, и последствия этого взаимодействия могу быть самыми разными.</a:t>
            </a:r>
          </a:p>
          <a:p>
            <a:endParaRPr lang="ru-RU" sz="2000" dirty="0"/>
          </a:p>
        </p:txBody>
      </p:sp>
    </p:spTree>
    <p:extLst>
      <p:ext uri="{BB962C8B-B14F-4D97-AF65-F5344CB8AC3E}">
        <p14:creationId xmlns="" xmlns:p14="http://schemas.microsoft.com/office/powerpoint/2010/main" val="210498207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bg/>
                                          </p:spTgt>
                                        </p:tgtEl>
                                        <p:attrNameLst>
                                          <p:attrName>style.visibility</p:attrName>
                                        </p:attrNameLst>
                                      </p:cBhvr>
                                      <p:to>
                                        <p:strVal val="visible"/>
                                      </p:to>
                                    </p:set>
                                    <p:animEffect transition="in" filter="fade">
                                      <p:cBhvr>
                                        <p:cTn id="21" dur="1000"/>
                                        <p:tgtEl>
                                          <p:spTgt spid="6">
                                            <p:bg/>
                                          </p:spTgt>
                                        </p:tgtEl>
                                      </p:cBhvr>
                                    </p:animEffect>
                                    <p:anim calcmode="lin" valueType="num">
                                      <p:cBhvr>
                                        <p:cTn id="22" dur="1000" fill="hold"/>
                                        <p:tgtEl>
                                          <p:spTgt spid="6">
                                            <p:bg/>
                                          </p:spTgt>
                                        </p:tgtEl>
                                        <p:attrNameLst>
                                          <p:attrName>ppt_x</p:attrName>
                                        </p:attrNameLst>
                                      </p:cBhvr>
                                      <p:tavLst>
                                        <p:tav tm="0">
                                          <p:val>
                                            <p:strVal val="#ppt_x"/>
                                          </p:val>
                                        </p:tav>
                                        <p:tav tm="100000">
                                          <p:val>
                                            <p:strVal val="#ppt_x"/>
                                          </p:val>
                                        </p:tav>
                                      </p:tavLst>
                                    </p:anim>
                                    <p:anim calcmode="lin" valueType="num">
                                      <p:cBhvr>
                                        <p:cTn id="23"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bg/>
                                          </p:spTgt>
                                        </p:tgtEl>
                                        <p:attrNameLst>
                                          <p:attrName>style.visibility</p:attrName>
                                        </p:attrNameLst>
                                      </p:cBhvr>
                                      <p:to>
                                        <p:strVal val="visible"/>
                                      </p:to>
                                    </p:set>
                                    <p:animEffect transition="in" filter="fade">
                                      <p:cBhvr>
                                        <p:cTn id="35" dur="1000"/>
                                        <p:tgtEl>
                                          <p:spTgt spid="8">
                                            <p:bg/>
                                          </p:spTgt>
                                        </p:tgtEl>
                                      </p:cBhvr>
                                    </p:animEffect>
                                    <p:anim calcmode="lin" valueType="num">
                                      <p:cBhvr>
                                        <p:cTn id="36" dur="1000" fill="hold"/>
                                        <p:tgtEl>
                                          <p:spTgt spid="8">
                                            <p:bg/>
                                          </p:spTgt>
                                        </p:tgtEl>
                                        <p:attrNameLst>
                                          <p:attrName>ppt_x</p:attrName>
                                        </p:attrNameLst>
                                      </p:cBhvr>
                                      <p:tavLst>
                                        <p:tav tm="0">
                                          <p:val>
                                            <p:strVal val="#ppt_x"/>
                                          </p:val>
                                        </p:tav>
                                        <p:tav tm="100000">
                                          <p:val>
                                            <p:strVal val="#ppt_x"/>
                                          </p:val>
                                        </p:tav>
                                      </p:tavLst>
                                    </p:anim>
                                    <p:anim calcmode="lin" valueType="num">
                                      <p:cBhvr>
                                        <p:cTn id="37" dur="1000" fill="hold"/>
                                        <p:tgtEl>
                                          <p:spTgt spid="8">
                                            <p:bg/>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1000"/>
                                        <p:tgtEl>
                                          <p:spTgt spid="8">
                                            <p:txEl>
                                              <p:pRg st="0" end="0"/>
                                            </p:txEl>
                                          </p:spTgt>
                                        </p:tgtEl>
                                      </p:cBhvr>
                                    </p:animEffect>
                                    <p:anim calcmode="lin" valueType="num">
                                      <p:cBhvr>
                                        <p:cTn id="4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animEffect transition="in" filter="fade">
                                      <p:cBhvr>
                                        <p:cTn id="49" dur="1000"/>
                                        <p:tgtEl>
                                          <p:spTgt spid="8">
                                            <p:txEl>
                                              <p:pRg st="1" end="1"/>
                                            </p:txEl>
                                          </p:spTgt>
                                        </p:tgtEl>
                                      </p:cBhvr>
                                    </p:animEffect>
                                    <p:anim calcmode="lin" valueType="num">
                                      <p:cBhvr>
                                        <p:cTn id="5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p" animBg="1"/>
      <p:bldP spid="8"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4073" y="145474"/>
            <a:ext cx="9975272" cy="1405137"/>
          </a:xfrm>
        </p:spPr>
        <p:txBody>
          <a:bodyPr/>
          <a:lstStyle/>
          <a:p>
            <a:r>
              <a:rPr lang="ru-RU" sz="5400" dirty="0" smtClean="0"/>
              <a:t>Изменение образа жизни</a:t>
            </a:r>
            <a:endParaRPr lang="ru-RU" sz="5400" dirty="0"/>
          </a:p>
        </p:txBody>
      </p:sp>
      <p:sp>
        <p:nvSpPr>
          <p:cNvPr id="3" name="Текст 2"/>
          <p:cNvSpPr>
            <a:spLocks noGrp="1"/>
          </p:cNvSpPr>
          <p:nvPr>
            <p:ph type="body" idx="1"/>
          </p:nvPr>
        </p:nvSpPr>
        <p:spPr>
          <a:xfrm>
            <a:off x="31749" y="3574411"/>
            <a:ext cx="3592513" cy="1335866"/>
          </a:xfrm>
        </p:spPr>
        <p:txBody>
          <a:bodyPr/>
          <a:lstStyle/>
          <a:p>
            <a:r>
              <a:rPr lang="ru-RU" b="1" dirty="0" smtClean="0">
                <a:solidFill>
                  <a:srgbClr val="FFC000"/>
                </a:solidFill>
              </a:rPr>
              <a:t>Ограничение приема поваренной соли</a:t>
            </a:r>
          </a:p>
          <a:p>
            <a:endParaRPr lang="ru-RU" sz="1800" dirty="0"/>
          </a:p>
        </p:txBody>
      </p:sp>
      <p:sp>
        <p:nvSpPr>
          <p:cNvPr id="5" name="Текст 4"/>
          <p:cNvSpPr>
            <a:spLocks noGrp="1"/>
          </p:cNvSpPr>
          <p:nvPr>
            <p:ph type="body" sz="half" idx="18"/>
          </p:nvPr>
        </p:nvSpPr>
        <p:spPr>
          <a:xfrm>
            <a:off x="31748" y="4827211"/>
            <a:ext cx="3854451" cy="1822971"/>
          </a:xfrm>
        </p:spPr>
        <p:txBody>
          <a:bodyPr>
            <a:noAutofit/>
          </a:bodyPr>
          <a:lstStyle/>
          <a:p>
            <a:r>
              <a:rPr lang="ru-RU" sz="2400" dirty="0" smtClean="0"/>
              <a:t>Максимальное суточное употребление соли – 5 грамм или 1 чайная ложка без горки</a:t>
            </a:r>
            <a:endParaRPr lang="ru-RU" sz="2400" dirty="0"/>
          </a:p>
        </p:txBody>
      </p:sp>
      <p:sp>
        <p:nvSpPr>
          <p:cNvPr id="6" name="Текст 5"/>
          <p:cNvSpPr>
            <a:spLocks noGrp="1"/>
          </p:cNvSpPr>
          <p:nvPr>
            <p:ph type="body" sz="quarter" idx="3"/>
          </p:nvPr>
        </p:nvSpPr>
        <p:spPr>
          <a:xfrm>
            <a:off x="4135582" y="3325316"/>
            <a:ext cx="4149579" cy="1225842"/>
          </a:xfrm>
        </p:spPr>
        <p:txBody>
          <a:bodyPr/>
          <a:lstStyle/>
          <a:p>
            <a:r>
              <a:rPr lang="ru-RU" b="1" dirty="0" smtClean="0">
                <a:solidFill>
                  <a:srgbClr val="FFC000"/>
                </a:solidFill>
              </a:rPr>
              <a:t>Увеличение физической активности</a:t>
            </a:r>
            <a:endParaRPr lang="ru-RU" sz="1800" b="1" dirty="0">
              <a:solidFill>
                <a:srgbClr val="FFC000"/>
              </a:solidFill>
            </a:endParaRPr>
          </a:p>
        </p:txBody>
      </p:sp>
      <p:sp>
        <p:nvSpPr>
          <p:cNvPr id="8" name="Текст 7"/>
          <p:cNvSpPr>
            <a:spLocks noGrp="1"/>
          </p:cNvSpPr>
          <p:nvPr>
            <p:ph type="body" sz="half" idx="19"/>
          </p:nvPr>
        </p:nvSpPr>
        <p:spPr>
          <a:xfrm>
            <a:off x="4197350" y="4812256"/>
            <a:ext cx="4098765" cy="1822972"/>
          </a:xfrm>
        </p:spPr>
        <p:txBody>
          <a:bodyPr>
            <a:normAutofit fontScale="92500"/>
          </a:bodyPr>
          <a:lstStyle/>
          <a:p>
            <a:r>
              <a:rPr lang="ru-RU" sz="2400" dirty="0" smtClean="0"/>
              <a:t>Эффективная физическая нагрузка должна приводить к увеличению пульса не менее, чем на 30% от исходного</a:t>
            </a:r>
            <a:r>
              <a:rPr lang="ru-RU" dirty="0" smtClean="0"/>
              <a:t>.</a:t>
            </a:r>
            <a:endParaRPr lang="ru-RU" dirty="0"/>
          </a:p>
        </p:txBody>
      </p:sp>
      <p:sp>
        <p:nvSpPr>
          <p:cNvPr id="9" name="Текст 8"/>
          <p:cNvSpPr>
            <a:spLocks noGrp="1"/>
          </p:cNvSpPr>
          <p:nvPr>
            <p:ph type="body" sz="quarter" idx="13"/>
          </p:nvPr>
        </p:nvSpPr>
        <p:spPr>
          <a:xfrm>
            <a:off x="8296115" y="3491345"/>
            <a:ext cx="3570301" cy="1225842"/>
          </a:xfrm>
        </p:spPr>
        <p:txBody>
          <a:bodyPr/>
          <a:lstStyle/>
          <a:p>
            <a:r>
              <a:rPr lang="ru-RU" b="1" dirty="0" smtClean="0">
                <a:solidFill>
                  <a:srgbClr val="FFC000"/>
                </a:solidFill>
              </a:rPr>
              <a:t>Снижение избыточной массы тела</a:t>
            </a:r>
            <a:endParaRPr lang="ru-RU" sz="1800" b="1" dirty="0">
              <a:solidFill>
                <a:srgbClr val="FFC000"/>
              </a:solidFill>
            </a:endParaRPr>
          </a:p>
        </p:txBody>
      </p:sp>
      <p:pic>
        <p:nvPicPr>
          <p:cNvPr id="19" name="Рисунок 18"/>
          <p:cNvPicPr>
            <a:picLocks noGrp="1" noChangeAspect="1"/>
          </p:cNvPicPr>
          <p:nvPr>
            <p:ph type="pic" idx="22"/>
          </p:nvPr>
        </p:nvPicPr>
        <p:blipFill>
          <a:blip r:embed="rId3">
            <a:extLst>
              <a:ext uri="{28A0092B-C50C-407E-A947-70E740481C1C}">
                <a14:useLocalDpi xmlns="" xmlns:a14="http://schemas.microsoft.com/office/drawing/2010/main" val="0"/>
              </a:ext>
            </a:extLst>
          </a:blip>
          <a:srcRect t="15082" b="15082"/>
          <a:stretch>
            <a:fillRect/>
          </a:stretch>
        </p:blipFill>
        <p:spPr>
          <a:xfrm>
            <a:off x="374074" y="1550988"/>
            <a:ext cx="3446382" cy="1940357"/>
          </a:xfrm>
        </p:spPr>
      </p:pic>
      <p:sp>
        <p:nvSpPr>
          <p:cNvPr id="11" name="Текст 10"/>
          <p:cNvSpPr>
            <a:spLocks noGrp="1"/>
          </p:cNvSpPr>
          <p:nvPr>
            <p:ph type="body" sz="half" idx="20"/>
          </p:nvPr>
        </p:nvSpPr>
        <p:spPr>
          <a:xfrm>
            <a:off x="8607266" y="4827210"/>
            <a:ext cx="3261091" cy="1822972"/>
          </a:xfrm>
        </p:spPr>
        <p:txBody>
          <a:bodyPr>
            <a:noAutofit/>
          </a:bodyPr>
          <a:lstStyle/>
          <a:p>
            <a:r>
              <a:rPr lang="ru-RU" sz="2400" dirty="0" smtClean="0"/>
              <a:t>Каждые 5 – 10 кг снижения веса способствует снижению АД на 15 – 20 мм рт ст</a:t>
            </a:r>
            <a:endParaRPr lang="ru-RU" sz="2400" dirty="0"/>
          </a:p>
        </p:txBody>
      </p:sp>
      <p:pic>
        <p:nvPicPr>
          <p:cNvPr id="15" name="Рисунок 14"/>
          <p:cNvPicPr>
            <a:picLocks noGrp="1" noChangeAspect="1"/>
          </p:cNvPicPr>
          <p:nvPr>
            <p:ph type="pic" idx="15"/>
          </p:nvPr>
        </p:nvPicPr>
        <p:blipFill rotWithShape="1">
          <a:blip r:embed="rId4">
            <a:extLst>
              <a:ext uri="{28A0092B-C50C-407E-A947-70E740481C1C}">
                <a14:useLocalDpi xmlns="" xmlns:a14="http://schemas.microsoft.com/office/drawing/2010/main" val="0"/>
              </a:ext>
            </a:extLst>
          </a:blip>
          <a:srcRect l="-557" r="-3467" b="-1852"/>
          <a:stretch/>
        </p:blipFill>
        <p:spPr>
          <a:xfrm>
            <a:off x="8611240" y="1136447"/>
            <a:ext cx="2940050" cy="2437964"/>
          </a:xfrm>
        </p:spPr>
      </p:pic>
      <p:pic>
        <p:nvPicPr>
          <p:cNvPr id="17" name="Рисунок 16"/>
          <p:cNvPicPr>
            <a:picLocks noGrp="1" noChangeAspect="1"/>
          </p:cNvPicPr>
          <p:nvPr>
            <p:ph type="pic" idx="21"/>
          </p:nvPr>
        </p:nvPicPr>
        <p:blipFill>
          <a:blip r:embed="rId5">
            <a:extLst>
              <a:ext uri="{28A0092B-C50C-407E-A947-70E740481C1C}">
                <a14:useLocalDpi xmlns="" xmlns:a14="http://schemas.microsoft.com/office/drawing/2010/main" val="0"/>
              </a:ext>
            </a:extLst>
          </a:blip>
          <a:srcRect t="10879" b="10879"/>
          <a:stretch>
            <a:fillRect/>
          </a:stretch>
        </p:blipFill>
        <p:spPr>
          <a:xfrm>
            <a:off x="4558919" y="1457425"/>
            <a:ext cx="2930525" cy="1795047"/>
          </a:xfrm>
        </p:spPr>
      </p:pic>
    </p:spTree>
    <p:extLst>
      <p:ext uri="{BB962C8B-B14F-4D97-AF65-F5344CB8AC3E}">
        <p14:creationId xmlns="" xmlns:p14="http://schemas.microsoft.com/office/powerpoint/2010/main" val="3899326786"/>
      </p:ext>
    </p:extLst>
  </p:cSld>
  <p:clrMapOvr>
    <a:masterClrMapping/>
  </p:clrMapOvr>
  <p:transition spd="slow">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254" y="144165"/>
            <a:ext cx="10058399" cy="1853248"/>
          </a:xfrm>
        </p:spPr>
        <p:txBody>
          <a:bodyPr/>
          <a:lstStyle/>
          <a:p>
            <a:r>
              <a:rPr lang="ru-RU" sz="3400" b="1" dirty="0" smtClean="0"/>
              <a:t>Отказ от </a:t>
            </a:r>
            <a:r>
              <a:rPr lang="ru-RU" sz="3400" b="1" dirty="0" smtClean="0">
                <a:solidFill>
                  <a:schemeClr val="tx1"/>
                </a:solidFill>
              </a:rPr>
              <a:t>курения</a:t>
            </a:r>
            <a:r>
              <a:rPr lang="ru-RU" sz="3400" b="1" dirty="0" smtClean="0"/>
              <a:t>, ограничение потребления </a:t>
            </a:r>
            <a:r>
              <a:rPr lang="ru-RU" sz="3400" b="1" dirty="0" smtClean="0">
                <a:solidFill>
                  <a:schemeClr val="tx1"/>
                </a:solidFill>
              </a:rPr>
              <a:t>алкоголя</a:t>
            </a:r>
            <a:r>
              <a:rPr lang="ru-RU" sz="3400" b="1" dirty="0" smtClean="0"/>
              <a:t> – мощные факторы  профилактики артериальной гипертонии!</a:t>
            </a:r>
            <a:endParaRPr lang="ru-RU" sz="3400" b="1" dirty="0"/>
          </a:p>
        </p:txBody>
      </p:sp>
      <p:pic>
        <p:nvPicPr>
          <p:cNvPr id="5" name="Объект 4"/>
          <p:cNvPicPr>
            <a:picLocks noGrp="1" noChangeAspect="1"/>
          </p:cNvPicPr>
          <p:nvPr>
            <p:ph sz="half" idx="1"/>
          </p:nvPr>
        </p:nvPicPr>
        <p:blipFill>
          <a:blip r:embed="rId3">
            <a:extLst>
              <a:ext uri="{28A0092B-C50C-407E-A947-70E740481C1C}">
                <a14:useLocalDpi xmlns="" xmlns:a14="http://schemas.microsoft.com/office/drawing/2010/main" val="0"/>
              </a:ext>
            </a:extLst>
          </a:blip>
          <a:stretch>
            <a:fillRect/>
          </a:stretch>
        </p:blipFill>
        <p:spPr>
          <a:xfrm>
            <a:off x="562986" y="2143953"/>
            <a:ext cx="4395787" cy="4024522"/>
          </a:xfrm>
        </p:spPr>
      </p:pic>
      <p:pic>
        <p:nvPicPr>
          <p:cNvPr id="15" name="Объект 14"/>
          <p:cNvPicPr>
            <a:picLocks noGrp="1" noChangeAspect="1"/>
          </p:cNvPicPr>
          <p:nvPr>
            <p:ph sz="half" idx="2"/>
          </p:nvPr>
        </p:nvPicPr>
        <p:blipFill>
          <a:blip r:embed="rId4">
            <a:extLst>
              <a:ext uri="{28A0092B-C50C-407E-A947-70E740481C1C}">
                <a14:useLocalDpi xmlns="" xmlns:a14="http://schemas.microsoft.com/office/drawing/2010/main" val="0"/>
              </a:ext>
            </a:extLst>
          </a:blip>
          <a:stretch>
            <a:fillRect/>
          </a:stretch>
        </p:blipFill>
        <p:spPr>
          <a:xfrm>
            <a:off x="7024256" y="2055813"/>
            <a:ext cx="3867582" cy="4200525"/>
          </a:xfrm>
        </p:spPr>
      </p:pic>
    </p:spTree>
    <p:extLst>
      <p:ext uri="{BB962C8B-B14F-4D97-AF65-F5344CB8AC3E}">
        <p14:creationId xmlns="" xmlns:p14="http://schemas.microsoft.com/office/powerpoint/2010/main" val="3944363918"/>
      </p:ext>
    </p:extLst>
  </p:cSld>
  <p:clrMapOvr>
    <a:masterClrMapping/>
  </p:clrMapOvr>
  <p:transition spd="slow">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42000"/>
                <a:hueMod val="42000"/>
                <a:satMod val="124000"/>
                <a:lumMod val="62000"/>
              </a:schemeClr>
              <a:schemeClr val="bg2">
                <a:tint val="96000"/>
                <a:satMod val="130000"/>
              </a:schemeClr>
            </a:duotone>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840" y="1"/>
            <a:ext cx="6825814" cy="3127157"/>
          </a:xfrm>
        </p:spPr>
        <p:txBody>
          <a:bodyPr/>
          <a:lstStyle/>
          <a:p>
            <a:r>
              <a:rPr lang="ru-RU" sz="4400" b="1" dirty="0" smtClean="0">
                <a:solidFill>
                  <a:srgbClr val="FFC000"/>
                </a:solidFill>
              </a:rPr>
              <a:t>Рациональное питание при артериальной гипертонии</a:t>
            </a:r>
            <a:br>
              <a:rPr lang="ru-RU" sz="4400" b="1" dirty="0" smtClean="0">
                <a:solidFill>
                  <a:srgbClr val="FFC000"/>
                </a:solidFill>
              </a:rPr>
            </a:br>
            <a:r>
              <a:rPr lang="ru-RU" dirty="0" smtClean="0">
                <a:solidFill>
                  <a:srgbClr val="FFC000"/>
                </a:solidFill>
              </a:rPr>
              <a:t/>
            </a:r>
            <a:br>
              <a:rPr lang="ru-RU" dirty="0" smtClean="0">
                <a:solidFill>
                  <a:srgbClr val="FFC000"/>
                </a:solidFill>
              </a:rPr>
            </a:br>
            <a:endParaRPr lang="ru-RU" dirty="0">
              <a:solidFill>
                <a:srgbClr val="FFC000"/>
              </a:solidFill>
            </a:endParaRPr>
          </a:p>
        </p:txBody>
      </p:sp>
      <p:pic>
        <p:nvPicPr>
          <p:cNvPr id="5" name="Объект 4"/>
          <p:cNvPicPr>
            <a:picLocks noGrp="1" noChangeAspect="1"/>
          </p:cNvPicPr>
          <p:nvPr>
            <p:ph idx="1"/>
          </p:nvPr>
        </p:nvPicPr>
        <p:blipFill>
          <a:blip r:embed="rId4">
            <a:extLst>
              <a:ext uri="{28A0092B-C50C-407E-A947-70E740481C1C}">
                <a14:useLocalDpi xmlns="" xmlns:a14="http://schemas.microsoft.com/office/drawing/2010/main" val="0"/>
              </a:ext>
            </a:extLst>
          </a:blip>
          <a:stretch>
            <a:fillRect/>
          </a:stretch>
        </p:blipFill>
        <p:spPr>
          <a:xfrm>
            <a:off x="7086429" y="378040"/>
            <a:ext cx="4762500" cy="2749118"/>
          </a:xfrm>
        </p:spPr>
      </p:pic>
      <p:sp>
        <p:nvSpPr>
          <p:cNvPr id="4" name="Текст 3"/>
          <p:cNvSpPr>
            <a:spLocks noGrp="1"/>
          </p:cNvSpPr>
          <p:nvPr>
            <p:ph type="body" sz="half" idx="2"/>
          </p:nvPr>
        </p:nvSpPr>
        <p:spPr>
          <a:xfrm>
            <a:off x="374073" y="3127158"/>
            <a:ext cx="11474857" cy="3730842"/>
          </a:xfrm>
        </p:spPr>
        <p:txBody>
          <a:bodyPr>
            <a:normAutofit fontScale="32500" lnSpcReduction="20000"/>
          </a:bodyPr>
          <a:lstStyle/>
          <a:p>
            <a:pPr marL="285750" indent="-285750">
              <a:buFont typeface="Arial" panose="020B0604020202020204" pitchFamily="34" charset="0"/>
              <a:buChar char="•"/>
            </a:pPr>
            <a:r>
              <a:rPr lang="ru-RU" sz="8600" b="1" dirty="0" smtClean="0">
                <a:solidFill>
                  <a:srgbClr val="22000B"/>
                </a:solidFill>
              </a:rPr>
              <a:t>7 – 8 порций в день зерновых продуктов</a:t>
            </a:r>
          </a:p>
          <a:p>
            <a:pPr marL="285750" indent="-285750">
              <a:buFont typeface="Arial" panose="020B0604020202020204" pitchFamily="34" charset="0"/>
              <a:buChar char="•"/>
            </a:pPr>
            <a:r>
              <a:rPr lang="ru-RU" sz="8600" b="1" dirty="0" smtClean="0">
                <a:solidFill>
                  <a:srgbClr val="22000B"/>
                </a:solidFill>
              </a:rPr>
              <a:t>4 -5 порций овощей, 2 – 3 порции фруктов</a:t>
            </a:r>
          </a:p>
          <a:p>
            <a:pPr marL="285750" indent="-285750">
              <a:buFont typeface="Arial" panose="020B0604020202020204" pitchFamily="34" charset="0"/>
              <a:buChar char="•"/>
            </a:pPr>
            <a:r>
              <a:rPr lang="ru-RU" sz="8600" b="1" dirty="0" smtClean="0">
                <a:solidFill>
                  <a:srgbClr val="22000B"/>
                </a:solidFill>
              </a:rPr>
              <a:t>1 – 2 порции молочных продуктов или бобовых</a:t>
            </a:r>
          </a:p>
          <a:p>
            <a:pPr marL="285750" indent="-285750">
              <a:buFont typeface="Arial" panose="020B0604020202020204" pitchFamily="34" charset="0"/>
              <a:buChar char="•"/>
            </a:pPr>
            <a:r>
              <a:rPr lang="ru-RU" sz="8600" b="1" dirty="0" smtClean="0">
                <a:solidFill>
                  <a:srgbClr val="22000B"/>
                </a:solidFill>
              </a:rPr>
              <a:t>жиры, сладости ограничить прием 1 разом в неделю</a:t>
            </a:r>
          </a:p>
          <a:p>
            <a:pPr marL="285750" indent="-285750">
              <a:buFont typeface="Arial" panose="020B0604020202020204" pitchFamily="34" charset="0"/>
              <a:buChar char="•"/>
            </a:pPr>
            <a:r>
              <a:rPr lang="ru-RU" sz="8600" b="1" dirty="0" smtClean="0">
                <a:solidFill>
                  <a:srgbClr val="22000B"/>
                </a:solidFill>
              </a:rPr>
              <a:t>кратность приема пищи – не менее 4 – 5 раз в день</a:t>
            </a:r>
          </a:p>
          <a:p>
            <a:pPr marL="285750" indent="-285750">
              <a:buFont typeface="Arial" panose="020B0604020202020204" pitchFamily="34" charset="0"/>
              <a:buChar char="•"/>
            </a:pPr>
            <a:r>
              <a:rPr lang="ru-RU" sz="8600" b="1" dirty="0" smtClean="0">
                <a:solidFill>
                  <a:srgbClr val="22000B"/>
                </a:solidFill>
              </a:rPr>
              <a:t>последний прием пищи не менее 3 – 4 часов до сна</a:t>
            </a:r>
          </a:p>
          <a:p>
            <a:r>
              <a:rPr lang="ru-RU" sz="8600" b="1" dirty="0" smtClean="0">
                <a:solidFill>
                  <a:srgbClr val="22000B"/>
                </a:solidFill>
              </a:rPr>
              <a:t>Порция зерновых – 1 ломтик хлеба и 120 грамм каши</a:t>
            </a:r>
          </a:p>
          <a:p>
            <a:r>
              <a:rPr lang="ru-RU" sz="8600" b="1" dirty="0" smtClean="0">
                <a:solidFill>
                  <a:srgbClr val="22000B"/>
                </a:solidFill>
              </a:rPr>
              <a:t>Порция овощей или фруктов – 160 грамм или 1 фрукт</a:t>
            </a:r>
          </a:p>
          <a:p>
            <a:pPr marL="285750" indent="-285750">
              <a:buFont typeface="Arial" panose="020B0604020202020204" pitchFamily="34" charset="0"/>
              <a:buChar char="•"/>
            </a:pPr>
            <a:endParaRPr lang="ru-RU" sz="2000" b="1" dirty="0" smtClean="0">
              <a:solidFill>
                <a:srgbClr val="22000B"/>
              </a:solidFill>
            </a:endParaRPr>
          </a:p>
          <a:p>
            <a:pPr marL="285750" indent="-285750">
              <a:buFont typeface="Arial" panose="020B0604020202020204" pitchFamily="34" charset="0"/>
              <a:buChar char="•"/>
            </a:pPr>
            <a:endParaRPr lang="ru-RU" sz="2000" b="1" dirty="0">
              <a:solidFill>
                <a:srgbClr val="22000B"/>
              </a:solidFill>
            </a:endParaRPr>
          </a:p>
        </p:txBody>
      </p:sp>
    </p:spTree>
    <p:extLst>
      <p:ext uri="{BB962C8B-B14F-4D97-AF65-F5344CB8AC3E}">
        <p14:creationId xmlns="" xmlns:p14="http://schemas.microsoft.com/office/powerpoint/2010/main" val="2793732937"/>
      </p:ext>
    </p:extLst>
  </p:cSld>
  <p:clrMapOvr>
    <a:masterClrMapping/>
  </p:clrMapOvr>
  <p:transition spd="slow">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Grp="1" noChangeAspect="1"/>
          </p:cNvPicPr>
          <p:nvPr>
            <p:ph type="pic" idx="1"/>
          </p:nvPr>
        </p:nvPicPr>
        <p:blipFill>
          <a:blip r:embed="rId3">
            <a:extLst>
              <a:ext uri="{28A0092B-C50C-407E-A947-70E740481C1C}">
                <a14:useLocalDpi xmlns="" xmlns:a14="http://schemas.microsoft.com/office/drawing/2010/main" val="0"/>
              </a:ext>
            </a:extLst>
          </a:blip>
          <a:srcRect l="21547" r="21547"/>
          <a:stretch>
            <a:fillRect/>
          </a:stretch>
        </p:blipFill>
        <p:spPr>
          <a:xfrm>
            <a:off x="7585074" y="1268413"/>
            <a:ext cx="4606925" cy="5018087"/>
          </a:xfrm>
        </p:spPr>
      </p:pic>
      <p:sp>
        <p:nvSpPr>
          <p:cNvPr id="2" name="Заголовок 1"/>
          <p:cNvSpPr>
            <a:spLocks noGrp="1"/>
          </p:cNvSpPr>
          <p:nvPr>
            <p:ph type="title"/>
          </p:nvPr>
        </p:nvSpPr>
        <p:spPr>
          <a:xfrm>
            <a:off x="207818" y="0"/>
            <a:ext cx="8125690" cy="3429000"/>
          </a:xfrm>
        </p:spPr>
        <p:txBody>
          <a:bodyPr>
            <a:normAutofit fontScale="90000"/>
          </a:bodyPr>
          <a:lstStyle/>
          <a:p>
            <a:r>
              <a:rPr lang="ru-RU" sz="3100" b="1" dirty="0"/>
              <a:t>Ваши враги</a:t>
            </a:r>
            <a:r>
              <a:rPr lang="ru-RU" sz="3100" b="1" dirty="0" smtClean="0"/>
              <a:t>:</a:t>
            </a:r>
            <a:br>
              <a:rPr lang="ru-RU" sz="3100" b="1" dirty="0" smtClean="0"/>
            </a:br>
            <a:r>
              <a:rPr lang="ru-RU" sz="2700" b="1" dirty="0" smtClean="0">
                <a:solidFill>
                  <a:schemeClr val="bg1">
                    <a:lumMod val="95000"/>
                    <a:lumOff val="5000"/>
                  </a:schemeClr>
                </a:solidFill>
              </a:rPr>
              <a:t>рафинированные </a:t>
            </a:r>
            <a:r>
              <a:rPr lang="ru-RU" sz="2700" b="1" dirty="0">
                <a:solidFill>
                  <a:schemeClr val="bg1">
                    <a:lumMod val="95000"/>
                    <a:lumOff val="5000"/>
                  </a:schemeClr>
                </a:solidFill>
              </a:rPr>
              <a:t>продукты (белый хлеб, рис);</a:t>
            </a:r>
            <a:br>
              <a:rPr lang="ru-RU" sz="2700" b="1" dirty="0">
                <a:solidFill>
                  <a:schemeClr val="bg1">
                    <a:lumMod val="95000"/>
                    <a:lumOff val="5000"/>
                  </a:schemeClr>
                </a:solidFill>
              </a:rPr>
            </a:br>
            <a:r>
              <a:rPr lang="ru-RU" sz="2700" b="1" dirty="0">
                <a:solidFill>
                  <a:schemeClr val="bg1">
                    <a:lumMod val="95000"/>
                    <a:lumOff val="5000"/>
                  </a:schemeClr>
                </a:solidFill>
              </a:rPr>
              <a:t>закусочная еда (чипсы, гамбургеры);</a:t>
            </a:r>
            <a:br>
              <a:rPr lang="ru-RU" sz="2700" b="1" dirty="0">
                <a:solidFill>
                  <a:schemeClr val="bg1">
                    <a:lumMod val="95000"/>
                    <a:lumOff val="5000"/>
                  </a:schemeClr>
                </a:solidFill>
              </a:rPr>
            </a:br>
            <a:r>
              <a:rPr lang="ru-RU" sz="2700" b="1" dirty="0">
                <a:solidFill>
                  <a:schemeClr val="bg1">
                    <a:lumMod val="95000"/>
                    <a:lumOff val="5000"/>
                  </a:schemeClr>
                </a:solidFill>
              </a:rPr>
              <a:t>жареные мясо, птица, овощи;</a:t>
            </a:r>
            <a:br>
              <a:rPr lang="ru-RU" sz="2700" b="1" dirty="0">
                <a:solidFill>
                  <a:schemeClr val="bg1">
                    <a:lumMod val="95000"/>
                    <a:lumOff val="5000"/>
                  </a:schemeClr>
                </a:solidFill>
              </a:rPr>
            </a:br>
            <a:r>
              <a:rPr lang="ru-RU" sz="2700" b="1" dirty="0">
                <a:solidFill>
                  <a:schemeClr val="bg1">
                    <a:lumMod val="95000"/>
                    <a:lumOff val="5000"/>
                  </a:schemeClr>
                </a:solidFill>
              </a:rPr>
              <a:t>жирные соусы;</a:t>
            </a:r>
            <a:br>
              <a:rPr lang="ru-RU" sz="2700" b="1" dirty="0">
                <a:solidFill>
                  <a:schemeClr val="bg1">
                    <a:lumMod val="95000"/>
                    <a:lumOff val="5000"/>
                  </a:schemeClr>
                </a:solidFill>
              </a:rPr>
            </a:br>
            <a:r>
              <a:rPr lang="ru-RU" sz="2700" b="1" dirty="0">
                <a:solidFill>
                  <a:schemeClr val="bg1">
                    <a:lumMod val="95000"/>
                    <a:lumOff val="5000"/>
                  </a:schemeClr>
                </a:solidFill>
              </a:rPr>
              <a:t>продукты из цельного молока;</a:t>
            </a:r>
            <a:br>
              <a:rPr lang="ru-RU" sz="2700" b="1" dirty="0">
                <a:solidFill>
                  <a:schemeClr val="bg1">
                    <a:lumMod val="95000"/>
                    <a:lumOff val="5000"/>
                  </a:schemeClr>
                </a:solidFill>
              </a:rPr>
            </a:br>
            <a:r>
              <a:rPr lang="ru-RU" sz="2700" b="1" dirty="0">
                <a:solidFill>
                  <a:schemeClr val="bg1">
                    <a:lumMod val="95000"/>
                    <a:lumOff val="5000"/>
                  </a:schemeClr>
                </a:solidFill>
              </a:rPr>
              <a:t>колбасные изделия;</a:t>
            </a:r>
            <a:br>
              <a:rPr lang="ru-RU" sz="2700" b="1" dirty="0">
                <a:solidFill>
                  <a:schemeClr val="bg1">
                    <a:lumMod val="95000"/>
                    <a:lumOff val="5000"/>
                  </a:schemeClr>
                </a:solidFill>
              </a:rPr>
            </a:br>
            <a:r>
              <a:rPr lang="ru-RU" sz="2700" b="1" dirty="0">
                <a:solidFill>
                  <a:schemeClr val="bg1">
                    <a:lumMod val="95000"/>
                    <a:lumOff val="5000"/>
                  </a:schemeClr>
                </a:solidFill>
              </a:rPr>
              <a:t>сладкие </a:t>
            </a:r>
            <a:r>
              <a:rPr lang="ru-RU" sz="2700" b="1" dirty="0" smtClean="0">
                <a:solidFill>
                  <a:schemeClr val="bg1">
                    <a:lumMod val="95000"/>
                    <a:lumOff val="5000"/>
                  </a:schemeClr>
                </a:solidFill>
              </a:rPr>
              <a:t>напитки.</a:t>
            </a:r>
            <a:r>
              <a:rPr lang="ru-RU" sz="2400" b="1" dirty="0">
                <a:solidFill>
                  <a:schemeClr val="bg1">
                    <a:lumMod val="95000"/>
                    <a:lumOff val="5000"/>
                  </a:schemeClr>
                </a:solidFill>
              </a:rPr>
              <a:t/>
            </a:r>
            <a:br>
              <a:rPr lang="ru-RU" sz="2400" b="1" dirty="0">
                <a:solidFill>
                  <a:schemeClr val="bg1">
                    <a:lumMod val="95000"/>
                    <a:lumOff val="5000"/>
                  </a:schemeClr>
                </a:solidFill>
              </a:rPr>
            </a:br>
            <a:endParaRPr lang="ru-RU" sz="2400" b="1" dirty="0">
              <a:solidFill>
                <a:schemeClr val="bg1">
                  <a:lumMod val="95000"/>
                  <a:lumOff val="5000"/>
                </a:schemeClr>
              </a:solidFill>
            </a:endParaRPr>
          </a:p>
        </p:txBody>
      </p:sp>
      <p:sp>
        <p:nvSpPr>
          <p:cNvPr id="4" name="Текст 3"/>
          <p:cNvSpPr>
            <a:spLocks noGrp="1"/>
          </p:cNvSpPr>
          <p:nvPr>
            <p:ph type="body" sz="half" idx="2"/>
          </p:nvPr>
        </p:nvSpPr>
        <p:spPr>
          <a:xfrm>
            <a:off x="207818" y="3429000"/>
            <a:ext cx="8125690" cy="3283528"/>
          </a:xfrm>
        </p:spPr>
        <p:txBody>
          <a:bodyPr>
            <a:normAutofit fontScale="92500" lnSpcReduction="20000"/>
          </a:bodyPr>
          <a:lstStyle/>
          <a:p>
            <a:r>
              <a:rPr lang="ru-RU" sz="3000" b="1" dirty="0"/>
              <a:t>Ваши друзья:</a:t>
            </a:r>
            <a:endParaRPr lang="ru-RU" sz="3000" dirty="0"/>
          </a:p>
          <a:p>
            <a:pPr lvl="0"/>
            <a:r>
              <a:rPr lang="ru-RU" sz="2600" b="1" dirty="0">
                <a:solidFill>
                  <a:srgbClr val="FFC000"/>
                </a:solidFill>
              </a:rPr>
              <a:t>зерновые продукты (хлеб с отрубями, гречка, овсяные хлопья);</a:t>
            </a:r>
          </a:p>
          <a:p>
            <a:pPr lvl="0"/>
            <a:r>
              <a:rPr lang="ru-RU" sz="2600" b="1" dirty="0">
                <a:solidFill>
                  <a:srgbClr val="FFC000"/>
                </a:solidFill>
              </a:rPr>
              <a:t>свежие овощи и фрукты;</a:t>
            </a:r>
          </a:p>
          <a:p>
            <a:pPr lvl="0"/>
            <a:r>
              <a:rPr lang="ru-RU" sz="2600" b="1" dirty="0">
                <a:solidFill>
                  <a:srgbClr val="FFC000"/>
                </a:solidFill>
              </a:rPr>
              <a:t>запеченные (без жира) или отварные овощи;</a:t>
            </a:r>
          </a:p>
          <a:p>
            <a:pPr lvl="0"/>
            <a:r>
              <a:rPr lang="ru-RU" sz="2600" b="1" dirty="0">
                <a:solidFill>
                  <a:srgbClr val="FFC000"/>
                </a:solidFill>
              </a:rPr>
              <a:t>обезжиренные сыры, соусы, молочные продукты;</a:t>
            </a:r>
          </a:p>
          <a:p>
            <a:pPr lvl="0"/>
            <a:r>
              <a:rPr lang="ru-RU" sz="2600" b="1" dirty="0">
                <a:solidFill>
                  <a:srgbClr val="FFC000"/>
                </a:solidFill>
              </a:rPr>
              <a:t>гриль: овощи, птица, мясо, рыба;</a:t>
            </a:r>
          </a:p>
          <a:p>
            <a:pPr lvl="0"/>
            <a:r>
              <a:rPr lang="ru-RU" sz="2600" b="1" dirty="0">
                <a:solidFill>
                  <a:srgbClr val="FFC000"/>
                </a:solidFill>
              </a:rPr>
              <a:t>оливковое масло.</a:t>
            </a:r>
          </a:p>
          <a:p>
            <a:endParaRPr lang="ru-RU" dirty="0"/>
          </a:p>
        </p:txBody>
      </p:sp>
    </p:spTree>
    <p:extLst>
      <p:ext uri="{BB962C8B-B14F-4D97-AF65-F5344CB8AC3E}">
        <p14:creationId xmlns="" xmlns:p14="http://schemas.microsoft.com/office/powerpoint/2010/main" val="3157080739"/>
      </p:ext>
    </p:extLst>
  </p:cSld>
  <p:clrMapOvr>
    <a:masterClrMapping/>
  </p:clrMapOvr>
  <p:transition spd="slow">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6824515" y="1205345"/>
            <a:ext cx="4951848" cy="4781433"/>
          </a:xfrm>
          <a:ln>
            <a:noFill/>
          </a:ln>
          <a:effectLst>
            <a:softEdge rad="0"/>
          </a:effectLst>
          <a:scene3d>
            <a:camera prst="orthographicFront"/>
            <a:lightRig rig="threePt" dir="t"/>
          </a:scene3d>
          <a:sp3d>
            <a:bevelT w="139700" h="139700" prst="divot"/>
          </a:sp3d>
        </p:spPr>
        <p:style>
          <a:lnRef idx="2">
            <a:schemeClr val="accent3"/>
          </a:lnRef>
          <a:fillRef idx="1">
            <a:schemeClr val="lt1"/>
          </a:fillRef>
          <a:effectRef idx="0">
            <a:schemeClr val="accent3"/>
          </a:effectRef>
          <a:fontRef idx="minor">
            <a:schemeClr val="dk1"/>
          </a:fontRef>
        </p:style>
      </p:pic>
      <p:sp>
        <p:nvSpPr>
          <p:cNvPr id="2" name="Заголовок 1"/>
          <p:cNvSpPr>
            <a:spLocks noGrp="1"/>
          </p:cNvSpPr>
          <p:nvPr>
            <p:ph type="title"/>
          </p:nvPr>
        </p:nvSpPr>
        <p:spPr>
          <a:xfrm>
            <a:off x="394855" y="207818"/>
            <a:ext cx="6089072" cy="2687782"/>
          </a:xfrm>
        </p:spPr>
        <p:txBody>
          <a:bodyPr/>
          <a:lstStyle/>
          <a:p>
            <a:r>
              <a:rPr lang="ru-RU" sz="3200" b="1" dirty="0" smtClean="0"/>
              <a:t>При сокращении сердца кровь выталкивается в сосуды, по которым продвигается к тканям организма.</a:t>
            </a:r>
            <a:endParaRPr lang="ru-RU" sz="3200" b="1" dirty="0"/>
          </a:p>
        </p:txBody>
      </p:sp>
      <p:sp>
        <p:nvSpPr>
          <p:cNvPr id="4" name="Текст 3"/>
          <p:cNvSpPr>
            <a:spLocks noGrp="1"/>
          </p:cNvSpPr>
          <p:nvPr>
            <p:ph type="body" sz="half" idx="2"/>
          </p:nvPr>
        </p:nvSpPr>
        <p:spPr>
          <a:xfrm>
            <a:off x="394855" y="3179618"/>
            <a:ext cx="6089071" cy="3366655"/>
          </a:xfrm>
        </p:spPr>
        <p:txBody>
          <a:bodyPr>
            <a:noAutofit/>
          </a:bodyPr>
          <a:lstStyle/>
          <a:p>
            <a:r>
              <a:rPr lang="ru-RU" sz="4000" b="1" dirty="0" smtClean="0">
                <a:solidFill>
                  <a:srgbClr val="FFFF00"/>
                </a:solidFill>
              </a:rPr>
              <a:t>Артериальное (кровяное) давление – это сила, с которой поток крови давит на сосуды</a:t>
            </a:r>
            <a:br>
              <a:rPr lang="ru-RU" sz="4000" b="1" dirty="0" smtClean="0">
                <a:solidFill>
                  <a:srgbClr val="FFFF00"/>
                </a:solidFill>
              </a:rPr>
            </a:br>
            <a:endParaRPr lang="ru-RU" sz="4000" dirty="0">
              <a:solidFill>
                <a:srgbClr val="FFFF00"/>
              </a:solidFill>
            </a:endParaRPr>
          </a:p>
        </p:txBody>
      </p:sp>
    </p:spTree>
    <p:extLst>
      <p:ext uri="{BB962C8B-B14F-4D97-AF65-F5344CB8AC3E}">
        <p14:creationId xmlns="" xmlns:p14="http://schemas.microsoft.com/office/powerpoint/2010/main" val="4177705331"/>
      </p:ext>
    </p:extLst>
  </p:cSld>
  <p:clrMapOvr>
    <a:masterClrMapping/>
  </p:clrMapOvr>
  <p:transition spd="slow">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90044" y="103909"/>
            <a:ext cx="4701956" cy="2182089"/>
          </a:xfrm>
        </p:spPr>
        <p:txBody>
          <a:bodyPr/>
          <a:lstStyle/>
          <a:p>
            <a:r>
              <a:rPr lang="ru-RU" sz="4000" b="1" dirty="0" smtClean="0"/>
              <a:t>Для повышения физической активности</a:t>
            </a:r>
            <a:endParaRPr lang="ru-RU" dirty="0"/>
          </a:p>
        </p:txBody>
      </p:sp>
      <p:pic>
        <p:nvPicPr>
          <p:cNvPr id="6" name="Объект 5"/>
          <p:cNvPicPr>
            <a:picLocks noGrp="1" noChangeAspect="1"/>
          </p:cNvPicPr>
          <p:nvPr>
            <p:ph idx="1"/>
          </p:nvPr>
        </p:nvPicPr>
        <p:blipFill>
          <a:blip r:embed="rId3">
            <a:extLst>
              <a:ext uri="{28A0092B-C50C-407E-A947-70E740481C1C}">
                <a14:useLocalDpi xmlns="" xmlns:a14="http://schemas.microsoft.com/office/drawing/2010/main" val="0"/>
              </a:ext>
            </a:extLst>
          </a:blip>
          <a:stretch>
            <a:fillRect/>
          </a:stretch>
        </p:blipFill>
        <p:spPr>
          <a:xfrm>
            <a:off x="7490046" y="2286001"/>
            <a:ext cx="4564580" cy="4449650"/>
          </a:xfrm>
        </p:spPr>
      </p:pic>
      <p:sp>
        <p:nvSpPr>
          <p:cNvPr id="4" name="Текст 3"/>
          <p:cNvSpPr>
            <a:spLocks noGrp="1"/>
          </p:cNvSpPr>
          <p:nvPr>
            <p:ph type="body" sz="half" idx="2"/>
          </p:nvPr>
        </p:nvSpPr>
        <p:spPr>
          <a:xfrm>
            <a:off x="-1" y="103909"/>
            <a:ext cx="7490045" cy="6754092"/>
          </a:xfrm>
        </p:spPr>
        <p:txBody>
          <a:bodyPr>
            <a:noAutofit/>
          </a:bodyPr>
          <a:lstStyle/>
          <a:p>
            <a:pPr marL="342900" lvl="0" indent="-342900">
              <a:buFont typeface="+mj-lt"/>
              <a:buAutoNum type="arabicPeriod"/>
            </a:pPr>
            <a:r>
              <a:rPr lang="ru-RU" sz="2000" b="1" dirty="0"/>
              <a:t>Пользуйтесь лестницей вместо лифта, но не до развития приступа стенокардии.</a:t>
            </a:r>
          </a:p>
          <a:p>
            <a:pPr marL="342900" lvl="0" indent="-342900">
              <a:buFont typeface="+mj-lt"/>
              <a:buAutoNum type="arabicPeriod"/>
            </a:pPr>
            <a:r>
              <a:rPr lang="ru-RU" sz="2000" b="1" dirty="0"/>
              <a:t>На работу и за покупками ходите пешком, если возможно.</a:t>
            </a:r>
          </a:p>
          <a:p>
            <a:pPr marL="342900" lvl="0" indent="-342900">
              <a:buFont typeface="+mj-lt"/>
              <a:buAutoNum type="arabicPeriod"/>
            </a:pPr>
            <a:r>
              <a:rPr lang="ru-RU" sz="2000" b="1" dirty="0"/>
              <a:t>Выходите из транспорта за 1-2 остановки до необходимого места.</a:t>
            </a:r>
          </a:p>
          <a:p>
            <a:pPr marL="342900" lvl="0" indent="-342900">
              <a:buFont typeface="+mj-lt"/>
              <a:buAutoNum type="arabicPeriod"/>
            </a:pPr>
            <a:r>
              <a:rPr lang="ru-RU" sz="2000" b="1" dirty="0"/>
              <a:t>Делайте посильную работу по дому.</a:t>
            </a:r>
          </a:p>
          <a:p>
            <a:pPr marL="342900" lvl="0" indent="-342900">
              <a:buFont typeface="+mj-lt"/>
              <a:buAutoNum type="arabicPeriod"/>
            </a:pPr>
            <a:r>
              <a:rPr lang="ru-RU" sz="2000" b="1" dirty="0"/>
              <a:t>Работайте в саду по мере  Ваших  сил.</a:t>
            </a:r>
          </a:p>
          <a:p>
            <a:pPr marL="342900" lvl="0" indent="-342900">
              <a:buFont typeface="+mj-lt"/>
              <a:buAutoNum type="arabicPeriod"/>
            </a:pPr>
            <a:r>
              <a:rPr lang="ru-RU" sz="2000" b="1" dirty="0"/>
              <a:t>Разумно пользуйтесь велосипедом.</a:t>
            </a:r>
          </a:p>
          <a:p>
            <a:pPr marL="342900" lvl="0" indent="-342900">
              <a:buFont typeface="+mj-lt"/>
              <a:buAutoNum type="arabicPeriod"/>
            </a:pPr>
            <a:r>
              <a:rPr lang="ru-RU" sz="2000" b="1" dirty="0"/>
              <a:t>Для деловых встреч воспользуйтесь совместной прогулкой вместо телефонного звонка.</a:t>
            </a:r>
          </a:p>
          <a:p>
            <a:pPr marL="342900" lvl="0" indent="-342900">
              <a:buFont typeface="+mj-lt"/>
              <a:buAutoNum type="arabicPeriod"/>
            </a:pPr>
            <a:r>
              <a:rPr lang="ru-RU" sz="2000" b="1" dirty="0"/>
              <a:t>На обеденный перерыв ходите пешком.</a:t>
            </a:r>
          </a:p>
          <a:p>
            <a:pPr marL="342900" lvl="0" indent="-342900">
              <a:buFont typeface="+mj-lt"/>
              <a:buAutoNum type="arabicPeriod"/>
            </a:pPr>
            <a:r>
              <a:rPr lang="ru-RU" sz="2000" b="1" dirty="0"/>
              <a:t>Регулярно выполняйте полезные упражнения: лечебная физкультура, дыхательная гимнастика, дозированная ходьба.</a:t>
            </a:r>
          </a:p>
          <a:p>
            <a:pPr marL="342900" indent="-342900">
              <a:buFont typeface="+mj-lt"/>
              <a:buAutoNum type="arabicPeriod"/>
            </a:pPr>
            <a:r>
              <a:rPr lang="ru-RU" sz="2000" b="1" dirty="0"/>
              <a:t>10.Сочетайте  физическую активность с положительными эмоциями: музыка искусство, хобби,  общение с друзьями.</a:t>
            </a:r>
          </a:p>
          <a:p>
            <a:r>
              <a:rPr lang="ru-RU" sz="2000" b="1" dirty="0"/>
              <a:t> </a:t>
            </a:r>
          </a:p>
          <a:p>
            <a:endParaRPr lang="ru-RU" sz="1800" dirty="0"/>
          </a:p>
        </p:txBody>
      </p:sp>
    </p:spTree>
    <p:extLst>
      <p:ext uri="{BB962C8B-B14F-4D97-AF65-F5344CB8AC3E}">
        <p14:creationId xmlns="" xmlns:p14="http://schemas.microsoft.com/office/powerpoint/2010/main" val="2394478794"/>
      </p:ext>
    </p:extLst>
  </p:cSld>
  <p:clrMapOvr>
    <a:masterClrMapping/>
  </p:clrMapOvr>
  <p:transition spd="slow">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64695" y="1"/>
            <a:ext cx="11502189" cy="1203158"/>
          </a:xfrm>
        </p:spPr>
        <p:txBody>
          <a:bodyPr/>
          <a:lstStyle/>
          <a:p>
            <a:r>
              <a:rPr lang="ru-RU" sz="3000" b="1" dirty="0" smtClean="0"/>
              <a:t>Интенсивность физических упражнений в зависимости от возраста ( число сердечных сокращений в 1 минуту )</a:t>
            </a:r>
            <a:endParaRPr lang="ru-RU" sz="3000" b="1" dirty="0"/>
          </a:p>
        </p:txBody>
      </p:sp>
      <p:graphicFrame>
        <p:nvGraphicFramePr>
          <p:cNvPr id="6" name="Таблица 5"/>
          <p:cNvGraphicFramePr>
            <a:graphicFrameLocks noGrp="1"/>
          </p:cNvGraphicFramePr>
          <p:nvPr>
            <p:extLst>
              <p:ext uri="{D42A27DB-BD31-4B8C-83A1-F6EECF244321}">
                <p14:modId xmlns="" xmlns:p14="http://schemas.microsoft.com/office/powerpoint/2010/main" val="3432729568"/>
              </p:ext>
            </p:extLst>
          </p:nvPr>
        </p:nvGraphicFramePr>
        <p:xfrm>
          <a:off x="264696" y="1395665"/>
          <a:ext cx="11502189" cy="5269236"/>
        </p:xfrm>
        <a:graphic>
          <a:graphicData uri="http://schemas.openxmlformats.org/drawingml/2006/table">
            <a:tbl>
              <a:tblPr firstRow="1" bandRow="1">
                <a:tableStyleId>{D7AC3CCA-C797-4891-BE02-D94E43425B78}</a:tableStyleId>
              </a:tblPr>
              <a:tblGrid>
                <a:gridCol w="1949115"/>
                <a:gridCol w="4644189"/>
                <a:gridCol w="4908885"/>
              </a:tblGrid>
              <a:tr h="921412">
                <a:tc>
                  <a:txBody>
                    <a:bodyPr/>
                    <a:lstStyle/>
                    <a:p>
                      <a:r>
                        <a:rPr lang="ru-RU" sz="2400" dirty="0" smtClean="0"/>
                        <a:t>ВОЗРАСТ, лет</a:t>
                      </a:r>
                      <a:endParaRPr lang="ru-RU" sz="2400" dirty="0"/>
                    </a:p>
                  </a:txBody>
                  <a:tcPr>
                    <a:solidFill>
                      <a:srgbClr val="FFC000"/>
                    </a:solidFill>
                  </a:tcPr>
                </a:tc>
                <a:tc>
                  <a:txBody>
                    <a:bodyPr/>
                    <a:lstStyle/>
                    <a:p>
                      <a:pPr algn="ctr"/>
                      <a:r>
                        <a:rPr lang="ru-RU" sz="2800" dirty="0" smtClean="0"/>
                        <a:t>Низкая - умеренная</a:t>
                      </a:r>
                      <a:endParaRPr lang="ru-RU" sz="2800" dirty="0"/>
                    </a:p>
                  </a:txBody>
                  <a:tcPr>
                    <a:solidFill>
                      <a:srgbClr val="FFC000"/>
                    </a:solidFill>
                  </a:tcPr>
                </a:tc>
                <a:tc>
                  <a:txBody>
                    <a:bodyPr/>
                    <a:lstStyle/>
                    <a:p>
                      <a:pPr algn="ctr"/>
                      <a:r>
                        <a:rPr lang="ru-RU" sz="2800" dirty="0" smtClean="0"/>
                        <a:t>Умеренная - значительная</a:t>
                      </a:r>
                      <a:endParaRPr lang="ru-RU" sz="2800" dirty="0"/>
                    </a:p>
                  </a:txBody>
                  <a:tcPr>
                    <a:solidFill>
                      <a:srgbClr val="FFC000"/>
                    </a:solidFill>
                  </a:tcPr>
                </a:tc>
              </a:tr>
              <a:tr h="720726">
                <a:tc>
                  <a:txBody>
                    <a:bodyPr/>
                    <a:lstStyle/>
                    <a:p>
                      <a:pPr algn="ctr"/>
                      <a:r>
                        <a:rPr lang="ru-RU" sz="4000" dirty="0" smtClean="0"/>
                        <a:t>30</a:t>
                      </a:r>
                      <a:endParaRPr lang="ru-RU" sz="4000" dirty="0"/>
                    </a:p>
                  </a:txBody>
                  <a:tcPr/>
                </a:tc>
                <a:tc>
                  <a:txBody>
                    <a:bodyPr/>
                    <a:lstStyle/>
                    <a:p>
                      <a:pPr algn="ctr">
                        <a:lnSpc>
                          <a:spcPct val="107000"/>
                        </a:lnSpc>
                        <a:spcAft>
                          <a:spcPts val="800"/>
                        </a:spcAft>
                      </a:pPr>
                      <a:r>
                        <a:rPr lang="ru-RU" sz="4000" dirty="0">
                          <a:effectLst/>
                        </a:rPr>
                        <a:t>105-133 </a:t>
                      </a:r>
                      <a:endParaRPr lang="ru-RU"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45" marR="73025" marT="37465" marB="0"/>
                </a:tc>
                <a:tc>
                  <a:txBody>
                    <a:bodyPr/>
                    <a:lstStyle/>
                    <a:p>
                      <a:pPr algn="ctr">
                        <a:lnSpc>
                          <a:spcPct val="107000"/>
                        </a:lnSpc>
                        <a:spcAft>
                          <a:spcPts val="800"/>
                        </a:spcAft>
                      </a:pPr>
                      <a:r>
                        <a:rPr lang="ru-RU" sz="4000" dirty="0">
                          <a:effectLst/>
                        </a:rPr>
                        <a:t>133-162 </a:t>
                      </a:r>
                      <a:endParaRPr lang="ru-RU"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45" marR="73025" marT="37465" marB="0"/>
                </a:tc>
              </a:tr>
              <a:tr h="720726">
                <a:tc>
                  <a:txBody>
                    <a:bodyPr/>
                    <a:lstStyle/>
                    <a:p>
                      <a:pPr algn="ctr"/>
                      <a:r>
                        <a:rPr lang="ru-RU" sz="4000" dirty="0" smtClean="0"/>
                        <a:t>40</a:t>
                      </a:r>
                      <a:endParaRPr lang="ru-RU" sz="4000" dirty="0"/>
                    </a:p>
                  </a:txBody>
                  <a:tcPr/>
                </a:tc>
                <a:tc>
                  <a:txBody>
                    <a:bodyPr/>
                    <a:lstStyle/>
                    <a:p>
                      <a:pPr algn="ctr"/>
                      <a:r>
                        <a:rPr lang="ru-RU" sz="4000" dirty="0" smtClean="0">
                          <a:effectLst/>
                        </a:rPr>
                        <a:t>99-126 </a:t>
                      </a:r>
                      <a:endParaRPr lang="ru-RU" sz="4000" dirty="0"/>
                    </a:p>
                  </a:txBody>
                  <a:tcPr/>
                </a:tc>
                <a:tc>
                  <a:txBody>
                    <a:bodyPr/>
                    <a:lstStyle/>
                    <a:p>
                      <a:pPr algn="ctr"/>
                      <a:r>
                        <a:rPr lang="ru-RU" sz="4000" dirty="0" smtClean="0">
                          <a:effectLst/>
                        </a:rPr>
                        <a:t>126-153 </a:t>
                      </a:r>
                      <a:endParaRPr lang="ru-RU" sz="4000" dirty="0"/>
                    </a:p>
                  </a:txBody>
                  <a:tcPr/>
                </a:tc>
              </a:tr>
              <a:tr h="720726">
                <a:tc>
                  <a:txBody>
                    <a:bodyPr/>
                    <a:lstStyle/>
                    <a:p>
                      <a:pPr algn="ctr"/>
                      <a:r>
                        <a:rPr lang="ru-RU" sz="4000" dirty="0" smtClean="0"/>
                        <a:t>50</a:t>
                      </a:r>
                      <a:endParaRPr lang="ru-RU" sz="4000" dirty="0"/>
                    </a:p>
                  </a:txBody>
                  <a:tcPr/>
                </a:tc>
                <a:tc>
                  <a:txBody>
                    <a:bodyPr/>
                    <a:lstStyle/>
                    <a:p>
                      <a:pPr algn="ctr"/>
                      <a:r>
                        <a:rPr lang="ru-RU" sz="4000" dirty="0" smtClean="0">
                          <a:effectLst/>
                        </a:rPr>
                        <a:t>94-119 </a:t>
                      </a:r>
                      <a:endParaRPr lang="ru-RU" sz="4000" dirty="0"/>
                    </a:p>
                  </a:txBody>
                  <a:tcPr/>
                </a:tc>
                <a:tc>
                  <a:txBody>
                    <a:bodyPr/>
                    <a:lstStyle/>
                    <a:p>
                      <a:pPr algn="ctr"/>
                      <a:r>
                        <a:rPr lang="ru-RU" sz="4000" dirty="0" smtClean="0">
                          <a:effectLst/>
                        </a:rPr>
                        <a:t>119-145 </a:t>
                      </a:r>
                      <a:endParaRPr lang="ru-RU" sz="4000" dirty="0"/>
                    </a:p>
                  </a:txBody>
                  <a:tcPr/>
                </a:tc>
              </a:tr>
              <a:tr h="720726">
                <a:tc>
                  <a:txBody>
                    <a:bodyPr/>
                    <a:lstStyle/>
                    <a:p>
                      <a:pPr algn="ctr"/>
                      <a:r>
                        <a:rPr lang="ru-RU" sz="4000" dirty="0" smtClean="0"/>
                        <a:t>60</a:t>
                      </a:r>
                      <a:endParaRPr lang="ru-RU" sz="4000" dirty="0"/>
                    </a:p>
                  </a:txBody>
                  <a:tcPr/>
                </a:tc>
                <a:tc>
                  <a:txBody>
                    <a:bodyPr/>
                    <a:lstStyle/>
                    <a:p>
                      <a:pPr algn="ctr"/>
                      <a:r>
                        <a:rPr lang="ru-RU" sz="4000" dirty="0" smtClean="0">
                          <a:effectLst/>
                        </a:rPr>
                        <a:t>88-112 </a:t>
                      </a:r>
                      <a:endParaRPr lang="ru-RU" sz="4000" dirty="0"/>
                    </a:p>
                  </a:txBody>
                  <a:tcPr/>
                </a:tc>
                <a:tc>
                  <a:txBody>
                    <a:bodyPr/>
                    <a:lstStyle/>
                    <a:p>
                      <a:pPr algn="ctr"/>
                      <a:r>
                        <a:rPr lang="ru-RU" sz="4000" dirty="0" smtClean="0">
                          <a:effectLst/>
                        </a:rPr>
                        <a:t>112-136 </a:t>
                      </a:r>
                      <a:endParaRPr lang="ru-RU" sz="4000" dirty="0"/>
                    </a:p>
                  </a:txBody>
                  <a:tcPr/>
                </a:tc>
              </a:tr>
              <a:tr h="720726">
                <a:tc>
                  <a:txBody>
                    <a:bodyPr/>
                    <a:lstStyle/>
                    <a:p>
                      <a:pPr algn="ctr"/>
                      <a:r>
                        <a:rPr lang="ru-RU" sz="4000" dirty="0" smtClean="0"/>
                        <a:t>70</a:t>
                      </a:r>
                      <a:endParaRPr lang="ru-RU" sz="4000" dirty="0"/>
                    </a:p>
                  </a:txBody>
                  <a:tcPr/>
                </a:tc>
                <a:tc>
                  <a:txBody>
                    <a:bodyPr/>
                    <a:lstStyle/>
                    <a:p>
                      <a:pPr algn="ctr"/>
                      <a:r>
                        <a:rPr lang="ru-RU" sz="4000" dirty="0" smtClean="0">
                          <a:effectLst/>
                        </a:rPr>
                        <a:t>83-105 </a:t>
                      </a:r>
                      <a:endParaRPr lang="ru-RU" sz="4000" dirty="0"/>
                    </a:p>
                  </a:txBody>
                  <a:tcPr/>
                </a:tc>
                <a:tc>
                  <a:txBody>
                    <a:bodyPr/>
                    <a:lstStyle/>
                    <a:p>
                      <a:pPr algn="ctr"/>
                      <a:r>
                        <a:rPr lang="ru-RU" sz="4000" dirty="0" smtClean="0">
                          <a:effectLst/>
                        </a:rPr>
                        <a:t>105-128 </a:t>
                      </a:r>
                      <a:endParaRPr lang="ru-RU" sz="4000" dirty="0"/>
                    </a:p>
                  </a:txBody>
                  <a:tcPr/>
                </a:tc>
              </a:tr>
              <a:tr h="720726">
                <a:tc>
                  <a:txBody>
                    <a:bodyPr/>
                    <a:lstStyle/>
                    <a:p>
                      <a:pPr algn="ctr"/>
                      <a:r>
                        <a:rPr lang="ru-RU" sz="4000" dirty="0" smtClean="0"/>
                        <a:t>80</a:t>
                      </a:r>
                      <a:endParaRPr lang="ru-RU" sz="4000" dirty="0"/>
                    </a:p>
                  </a:txBody>
                  <a:tcPr/>
                </a:tc>
                <a:tc>
                  <a:txBody>
                    <a:bodyPr/>
                    <a:lstStyle/>
                    <a:p>
                      <a:pPr algn="ctr"/>
                      <a:r>
                        <a:rPr lang="ru-RU" sz="4000" dirty="0" smtClean="0">
                          <a:effectLst/>
                        </a:rPr>
                        <a:t>77-98 </a:t>
                      </a:r>
                      <a:endParaRPr lang="ru-RU" sz="4000" dirty="0"/>
                    </a:p>
                  </a:txBody>
                  <a:tcPr/>
                </a:tc>
                <a:tc>
                  <a:txBody>
                    <a:bodyPr/>
                    <a:lstStyle/>
                    <a:p>
                      <a:pPr algn="ctr"/>
                      <a:r>
                        <a:rPr lang="ru-RU" sz="4000" dirty="0" smtClean="0">
                          <a:effectLst/>
                        </a:rPr>
                        <a:t>98-119 </a:t>
                      </a:r>
                      <a:endParaRPr lang="ru-RU" sz="4000" dirty="0"/>
                    </a:p>
                  </a:txBody>
                  <a:tcPr/>
                </a:tc>
              </a:tr>
            </a:tbl>
          </a:graphicData>
        </a:graphic>
      </p:graphicFrame>
    </p:spTree>
    <p:extLst>
      <p:ext uri="{BB962C8B-B14F-4D97-AF65-F5344CB8AC3E}">
        <p14:creationId xmlns="" xmlns:p14="http://schemas.microsoft.com/office/powerpoint/2010/main" val="4215168612"/>
      </p:ext>
    </p:extLst>
  </p:cSld>
  <p:clrMapOvr>
    <a:masterClrMapping/>
  </p:clrMapOvr>
  <p:transition spd="slow">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0475" y="0"/>
            <a:ext cx="11137180" cy="3308792"/>
          </a:xfrm>
        </p:spPr>
        <p:txBody>
          <a:bodyPr/>
          <a:lstStyle/>
          <a:p>
            <a:r>
              <a:rPr lang="ru-RU" b="1" dirty="0"/>
              <a:t>Убедите тех, кого Вы любите и кто Вам дорог, в необходимости контроля артериального давления и тщательного выполнения предписаний врача!</a:t>
            </a:r>
            <a:r>
              <a:rPr lang="ru-RU" dirty="0"/>
              <a:t> </a:t>
            </a:r>
            <a:br>
              <a:rPr lang="ru-RU" dirty="0"/>
            </a:br>
            <a:endParaRPr lang="ru-RU" dirty="0"/>
          </a:p>
        </p:txBody>
      </p:sp>
      <p:pic>
        <p:nvPicPr>
          <p:cNvPr id="12" name="Объект 11"/>
          <p:cNvPicPr>
            <a:picLocks noGrp="1" noChangeAspect="1"/>
          </p:cNvPicPr>
          <p:nvPr>
            <p:ph idx="1"/>
          </p:nvPr>
        </p:nvPicPr>
        <p:blipFill>
          <a:blip r:embed="rId3">
            <a:extLst>
              <a:ext uri="{28A0092B-C50C-407E-A947-70E740481C1C}">
                <a14:useLocalDpi xmlns="" xmlns:a14="http://schemas.microsoft.com/office/drawing/2010/main" val="0"/>
              </a:ext>
            </a:extLst>
          </a:blip>
          <a:stretch>
            <a:fillRect/>
          </a:stretch>
        </p:blipFill>
        <p:spPr>
          <a:xfrm>
            <a:off x="6358492" y="2662238"/>
            <a:ext cx="5461046" cy="4195762"/>
          </a:xfrm>
        </p:spPr>
      </p:pic>
      <p:pic>
        <p:nvPicPr>
          <p:cNvPr id="13" name="Рисунок 12"/>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059007" y="3674269"/>
            <a:ext cx="3257550" cy="2171700"/>
          </a:xfrm>
          <a:prstGeom prst="rect">
            <a:avLst/>
          </a:prstGeom>
        </p:spPr>
      </p:pic>
    </p:spTree>
    <p:extLst>
      <p:ext uri="{BB962C8B-B14F-4D97-AF65-F5344CB8AC3E}">
        <p14:creationId xmlns="" xmlns:p14="http://schemas.microsoft.com/office/powerpoint/2010/main" val="790518718"/>
      </p:ext>
    </p:extLst>
  </p:cSld>
  <p:clrMapOvr>
    <a:masterClrMapping/>
  </p:clrMapOvr>
  <p:transition spd="slow">
    <p:comb/>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Берегите сердце и будьте здоровы!</a:t>
            </a:r>
            <a:endParaRPr lang="ru-RU" b="1" dirty="0"/>
          </a:p>
        </p:txBody>
      </p:sp>
      <p:pic>
        <p:nvPicPr>
          <p:cNvPr id="4" name="Объект 3"/>
          <p:cNvPicPr>
            <a:picLocks noGrp="1" noChangeAspect="1"/>
          </p:cNvPicPr>
          <p:nvPr>
            <p:ph idx="1"/>
          </p:nvPr>
        </p:nvPicPr>
        <p:blipFill>
          <a:blip r:embed="rId3">
            <a:extLst>
              <a:ext uri="{28A0092B-C50C-407E-A947-70E740481C1C}">
                <a14:useLocalDpi xmlns="" xmlns:a14="http://schemas.microsoft.com/office/drawing/2010/main" val="0"/>
              </a:ext>
            </a:extLst>
          </a:blip>
          <a:stretch>
            <a:fillRect/>
          </a:stretch>
        </p:blipFill>
        <p:spPr>
          <a:xfrm>
            <a:off x="4739545" y="2052638"/>
            <a:ext cx="6329813" cy="4195762"/>
          </a:xfrm>
        </p:spPr>
      </p:pic>
    </p:spTree>
    <p:extLst>
      <p:ext uri="{BB962C8B-B14F-4D97-AF65-F5344CB8AC3E}">
        <p14:creationId xmlns="" xmlns:p14="http://schemas.microsoft.com/office/powerpoint/2010/main" val="3569794453"/>
      </p:ext>
    </p:extLst>
  </p:cSld>
  <p:clrMapOvr>
    <a:masterClrMapping/>
  </p:clrMapOvr>
  <p:transition spd="slow">
    <p:comb/>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255" y="203335"/>
            <a:ext cx="5278582" cy="4701173"/>
          </a:xfrm>
        </p:spPr>
        <p:txBody>
          <a:bodyPr/>
          <a:lstStyle/>
          <a:p>
            <a:r>
              <a:rPr lang="ru-RU" sz="6600" b="1" dirty="0" smtClean="0"/>
              <a:t/>
            </a:r>
            <a:br>
              <a:rPr lang="ru-RU" sz="6600" b="1" dirty="0" smtClean="0"/>
            </a:br>
            <a:r>
              <a:rPr lang="ru-RU" sz="6600" b="1" dirty="0" smtClean="0"/>
              <a:t>Спасибо за внимание!</a:t>
            </a:r>
            <a:br>
              <a:rPr lang="ru-RU" sz="6600" b="1" dirty="0" smtClean="0"/>
            </a:br>
            <a:endParaRPr lang="ru-RU" sz="6600" b="1" dirty="0"/>
          </a:p>
        </p:txBody>
      </p:sp>
      <p:pic>
        <p:nvPicPr>
          <p:cNvPr id="6" name="Рисунок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374823" y="1463386"/>
            <a:ext cx="4762500" cy="4762500"/>
          </a:xfrm>
          <a:prstGeom prst="rect">
            <a:avLst/>
          </a:prstGeom>
        </p:spPr>
      </p:pic>
    </p:spTree>
    <p:extLst>
      <p:ext uri="{BB962C8B-B14F-4D97-AF65-F5344CB8AC3E}">
        <p14:creationId xmlns="" xmlns:p14="http://schemas.microsoft.com/office/powerpoint/2010/main" val="94570167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anim calcmode="lin" valueType="num">
                                      <p:cBhvr>
                                        <p:cTn id="8" dur="3000" fill="hold"/>
                                        <p:tgtEl>
                                          <p:spTgt spid="6"/>
                                        </p:tgtEl>
                                        <p:attrNameLst>
                                          <p:attrName>ppt_w</p:attrName>
                                        </p:attrNameLst>
                                      </p:cBhvr>
                                      <p:tavLst>
                                        <p:tav tm="0" fmla="#ppt_w*sin(2.5*pi*$)">
                                          <p:val>
                                            <p:fltVal val="0"/>
                                          </p:val>
                                        </p:tav>
                                        <p:tav tm="100000">
                                          <p:val>
                                            <p:fltVal val="1"/>
                                          </p:val>
                                        </p:tav>
                                      </p:tavLst>
                                    </p:anim>
                                    <p:anim calcmode="lin" valueType="num">
                                      <p:cBhvr>
                                        <p:cTn id="9" dur="3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255" y="1"/>
            <a:ext cx="9884580" cy="3117272"/>
          </a:xfrm>
        </p:spPr>
        <p:txBody>
          <a:bodyPr/>
          <a:lstStyle/>
          <a:p>
            <a:r>
              <a:rPr lang="ru-RU" dirty="0" smtClean="0"/>
              <a:t>Артериальная гипертония – это периодическое или стойкое повышение артериального давления</a:t>
            </a:r>
            <a:endParaRPr lang="ru-RU" dirty="0"/>
          </a:p>
        </p:txBody>
      </p:sp>
      <p:pic>
        <p:nvPicPr>
          <p:cNvPr id="4" name="Объект 3"/>
          <p:cNvPicPr>
            <a:picLocks noGrp="1" noChangeAspect="1"/>
          </p:cNvPicPr>
          <p:nvPr>
            <p:ph idx="1"/>
          </p:nvPr>
        </p:nvPicPr>
        <p:blipFill>
          <a:blip r:embed="rId3">
            <a:duotone>
              <a:prstClr val="black"/>
              <a:schemeClr val="accent1">
                <a:tint val="45000"/>
                <a:satMod val="400000"/>
              </a:schemeClr>
            </a:duotone>
            <a:extLst>
              <a:ext uri="{28A0092B-C50C-407E-A947-70E740481C1C}">
                <a14:useLocalDpi xmlns="" xmlns:a14="http://schemas.microsoft.com/office/drawing/2010/main" val="0"/>
              </a:ext>
            </a:extLst>
          </a:blip>
          <a:stretch>
            <a:fillRect/>
          </a:stretch>
        </p:blipFill>
        <p:spPr>
          <a:xfrm>
            <a:off x="3200400" y="1953490"/>
            <a:ext cx="8786601" cy="4904509"/>
          </a:xfrm>
          <a:ln>
            <a:solidFill>
              <a:srgbClr val="FFFF00"/>
            </a:solidFill>
          </a:ln>
        </p:spPr>
      </p:pic>
    </p:spTree>
    <p:extLst>
      <p:ext uri="{BB962C8B-B14F-4D97-AF65-F5344CB8AC3E}">
        <p14:creationId xmlns="" xmlns:p14="http://schemas.microsoft.com/office/powerpoint/2010/main" val="3033333796"/>
      </p:ext>
    </p:extLst>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lum bright="-30000" contrast="-10000"/>
            <a:extLst>
              <a:ext uri="{28A0092B-C50C-407E-A947-70E740481C1C}">
                <a14:useLocalDpi xmlns="" xmlns:a14="http://schemas.microsoft.com/office/drawing/2010/main" val="0"/>
              </a:ext>
            </a:extLst>
          </a:blip>
          <a:stretch>
            <a:fillRect/>
          </a:stretch>
        </p:blipFill>
        <p:spPr>
          <a:xfrm>
            <a:off x="3373580" y="452718"/>
            <a:ext cx="8638311" cy="6114337"/>
          </a:xfrm>
          <a:prstGeom prst="rect">
            <a:avLst/>
          </a:prstGeom>
        </p:spPr>
      </p:pic>
      <p:sp>
        <p:nvSpPr>
          <p:cNvPr id="2" name="Заголовок 1"/>
          <p:cNvSpPr>
            <a:spLocks noGrp="1"/>
          </p:cNvSpPr>
          <p:nvPr>
            <p:ph type="title"/>
          </p:nvPr>
        </p:nvSpPr>
        <p:spPr>
          <a:xfrm>
            <a:off x="415637" y="452718"/>
            <a:ext cx="9635198" cy="1833282"/>
          </a:xfrm>
        </p:spPr>
        <p:txBody>
          <a:bodyPr/>
          <a:lstStyle/>
          <a:p>
            <a:r>
              <a:rPr lang="ru-RU" sz="3600" b="1" dirty="0" smtClean="0"/>
              <a:t>Артериальная гипертония – ведущая причина заболеваемости и смертности в мире.</a:t>
            </a:r>
            <a:endParaRPr lang="ru-RU" sz="3600" b="1" dirty="0"/>
          </a:p>
        </p:txBody>
      </p:sp>
      <p:sp>
        <p:nvSpPr>
          <p:cNvPr id="3" name="Объект 2"/>
          <p:cNvSpPr>
            <a:spLocks noGrp="1"/>
          </p:cNvSpPr>
          <p:nvPr>
            <p:ph idx="1"/>
          </p:nvPr>
        </p:nvSpPr>
        <p:spPr>
          <a:xfrm>
            <a:off x="1163782" y="2286000"/>
            <a:ext cx="8886071" cy="3962399"/>
          </a:xfrm>
        </p:spPr>
        <p:txBody>
          <a:bodyPr>
            <a:normAutofit/>
          </a:bodyPr>
          <a:lstStyle/>
          <a:p>
            <a:r>
              <a:rPr lang="ru-RU" sz="2800" b="1" dirty="0" smtClean="0">
                <a:solidFill>
                  <a:srgbClr val="FFFF00"/>
                </a:solidFill>
              </a:rPr>
              <a:t>Артериальная гипертония является признанным фактором сердечно-сосудистого риска.</a:t>
            </a:r>
          </a:p>
          <a:p>
            <a:pPr lvl="0">
              <a:buClr>
                <a:srgbClr val="F5A408"/>
              </a:buClr>
            </a:pPr>
            <a:r>
              <a:rPr lang="ru-RU" sz="2800" b="1" dirty="0">
                <a:solidFill>
                  <a:srgbClr val="FFFF00"/>
                </a:solidFill>
              </a:rPr>
              <a:t>В России </a:t>
            </a:r>
            <a:r>
              <a:rPr lang="ru-RU" sz="2800" b="1" dirty="0" smtClean="0">
                <a:solidFill>
                  <a:srgbClr val="FFFF00"/>
                </a:solidFill>
              </a:rPr>
              <a:t> АГ страдают свыше </a:t>
            </a:r>
            <a:r>
              <a:rPr lang="ru-RU" sz="2800" b="1" dirty="0">
                <a:solidFill>
                  <a:srgbClr val="FFFF00"/>
                </a:solidFill>
              </a:rPr>
              <a:t>40% мужчин и женщин.</a:t>
            </a:r>
          </a:p>
          <a:p>
            <a:pPr lvl="0">
              <a:buClr>
                <a:srgbClr val="F5A408"/>
              </a:buClr>
            </a:pPr>
            <a:r>
              <a:rPr lang="ru-RU" sz="2800" b="1" dirty="0">
                <a:solidFill>
                  <a:srgbClr val="FFFF00"/>
                </a:solidFill>
              </a:rPr>
              <a:t>В России заболеваемость и смертность от мозгового инсульта (наиболее грозное осложнение АГ) самая высокая в мире.</a:t>
            </a:r>
          </a:p>
          <a:p>
            <a:pPr algn="r"/>
            <a:endParaRPr lang="ru-RU" sz="2800" u="sng" dirty="0" smtClean="0">
              <a:solidFill>
                <a:srgbClr val="FFFF00"/>
              </a:solidFill>
            </a:endParaRPr>
          </a:p>
          <a:p>
            <a:endParaRPr lang="ru-RU" sz="2800" dirty="0" smtClean="0">
              <a:solidFill>
                <a:srgbClr val="FFFF00"/>
              </a:solidFill>
            </a:endParaRPr>
          </a:p>
          <a:p>
            <a:endParaRPr lang="ru-RU" sz="2800" dirty="0" smtClean="0">
              <a:solidFill>
                <a:srgbClr val="FFFF00"/>
              </a:solidFill>
            </a:endParaRPr>
          </a:p>
          <a:p>
            <a:endParaRPr lang="ru-RU" sz="2800" dirty="0">
              <a:solidFill>
                <a:srgbClr val="FFFF00"/>
              </a:solidFill>
            </a:endParaRPr>
          </a:p>
        </p:txBody>
      </p:sp>
    </p:spTree>
    <p:extLst>
      <p:ext uri="{BB962C8B-B14F-4D97-AF65-F5344CB8AC3E}">
        <p14:creationId xmlns="" xmlns:p14="http://schemas.microsoft.com/office/powerpoint/2010/main" val="401944168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grpId="0" nodeType="afterEffect">
                                  <p:stCondLst>
                                    <p:cond delay="2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2" presetClass="entr" presetSubtype="0" fill="hold" grpId="0" nodeType="afterEffect">
                                  <p:stCondLst>
                                    <p:cond delay="2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8764" y="145473"/>
            <a:ext cx="9552071" cy="1267691"/>
          </a:xfrm>
        </p:spPr>
        <p:txBody>
          <a:bodyPr/>
          <a:lstStyle/>
          <a:p>
            <a:r>
              <a:rPr lang="ru-RU" sz="6000" b="1" dirty="0" smtClean="0"/>
              <a:t>ЗАПОМНИТЕ :</a:t>
            </a:r>
            <a:br>
              <a:rPr lang="ru-RU" sz="6000" b="1" dirty="0" smtClean="0"/>
            </a:br>
            <a:endParaRPr lang="ru-RU" sz="6000" b="1" dirty="0"/>
          </a:p>
        </p:txBody>
      </p:sp>
      <p:sp>
        <p:nvSpPr>
          <p:cNvPr id="5" name="Объект 4"/>
          <p:cNvSpPr>
            <a:spLocks noGrp="1"/>
          </p:cNvSpPr>
          <p:nvPr>
            <p:ph idx="1"/>
          </p:nvPr>
        </p:nvSpPr>
        <p:spPr>
          <a:xfrm>
            <a:off x="498764" y="1413164"/>
            <a:ext cx="11367654" cy="5257800"/>
          </a:xfrm>
        </p:spPr>
        <p:txBody>
          <a:bodyPr>
            <a:normAutofit/>
          </a:bodyPr>
          <a:lstStyle/>
          <a:p>
            <a:pPr lvl="0"/>
            <a:r>
              <a:rPr lang="ru-RU" sz="2800" dirty="0">
                <a:solidFill>
                  <a:srgbClr val="FFFF00"/>
                </a:solidFill>
              </a:rPr>
              <a:t>каждый </a:t>
            </a:r>
            <a:r>
              <a:rPr lang="ru-RU" sz="2800" b="1" dirty="0">
                <a:solidFill>
                  <a:srgbClr val="FFFF00"/>
                </a:solidFill>
              </a:rPr>
              <a:t>пятый</a:t>
            </a:r>
            <a:r>
              <a:rPr lang="ru-RU" sz="2800" dirty="0">
                <a:solidFill>
                  <a:srgbClr val="FFFF00"/>
                </a:solidFill>
              </a:rPr>
              <a:t> взрослый человек имеет повышенное артериальное давление;</a:t>
            </a:r>
          </a:p>
          <a:p>
            <a:pPr lvl="0"/>
            <a:r>
              <a:rPr lang="ru-RU" sz="2800" dirty="0">
                <a:solidFill>
                  <a:srgbClr val="FFFF00"/>
                </a:solidFill>
              </a:rPr>
              <a:t>только </a:t>
            </a:r>
            <a:r>
              <a:rPr lang="ru-RU" sz="2800" b="1" dirty="0">
                <a:solidFill>
                  <a:srgbClr val="FFFF00"/>
                </a:solidFill>
              </a:rPr>
              <a:t>половина</a:t>
            </a:r>
            <a:r>
              <a:rPr lang="ru-RU" sz="2800" dirty="0">
                <a:solidFill>
                  <a:srgbClr val="FFFF00"/>
                </a:solidFill>
              </a:rPr>
              <a:t> людей с повышенным артериальным давлением знают об этом;</a:t>
            </a:r>
          </a:p>
          <a:p>
            <a:pPr lvl="0"/>
            <a:r>
              <a:rPr lang="ru-RU" sz="2800" dirty="0">
                <a:solidFill>
                  <a:srgbClr val="FFFF00"/>
                </a:solidFill>
              </a:rPr>
              <a:t>только </a:t>
            </a:r>
            <a:r>
              <a:rPr lang="ru-RU" sz="2800" b="1" dirty="0">
                <a:solidFill>
                  <a:srgbClr val="FFFF00"/>
                </a:solidFill>
              </a:rPr>
              <a:t>половина</a:t>
            </a:r>
            <a:r>
              <a:rPr lang="ru-RU" sz="2800" dirty="0">
                <a:solidFill>
                  <a:srgbClr val="FFFF00"/>
                </a:solidFill>
              </a:rPr>
              <a:t> пациентов с установленным повышением давления получают должное </a:t>
            </a:r>
            <a:r>
              <a:rPr lang="ru-RU" sz="2800" dirty="0" smtClean="0">
                <a:solidFill>
                  <a:srgbClr val="FFFF00"/>
                </a:solidFill>
              </a:rPr>
              <a:t>лечение;</a:t>
            </a:r>
            <a:endParaRPr lang="ru-RU" sz="2800" dirty="0">
              <a:solidFill>
                <a:srgbClr val="FFFF00"/>
              </a:solidFill>
            </a:endParaRPr>
          </a:p>
          <a:p>
            <a:pPr lvl="0"/>
            <a:r>
              <a:rPr lang="ru-RU" sz="2800" dirty="0">
                <a:solidFill>
                  <a:srgbClr val="FFFF00"/>
                </a:solidFill>
              </a:rPr>
              <a:t>только </a:t>
            </a:r>
            <a:r>
              <a:rPr lang="ru-RU" sz="2800" b="1" dirty="0">
                <a:solidFill>
                  <a:srgbClr val="FFFF00"/>
                </a:solidFill>
              </a:rPr>
              <a:t>половина</a:t>
            </a:r>
            <a:r>
              <a:rPr lang="ru-RU" sz="2800" dirty="0">
                <a:solidFill>
                  <a:srgbClr val="FFFF00"/>
                </a:solidFill>
              </a:rPr>
              <a:t> из тех, кто принимает медикаменты, реально  соблюдает все рекомендации врача. Многие пациенты самовольно прекращают прием рекомендованных лекарств, что часто может привести к обострению болезни и развитию осложнений.</a:t>
            </a:r>
          </a:p>
          <a:p>
            <a:endParaRPr lang="ru-RU" sz="2800" dirty="0"/>
          </a:p>
        </p:txBody>
      </p:sp>
    </p:spTree>
    <p:extLst>
      <p:ext uri="{BB962C8B-B14F-4D97-AF65-F5344CB8AC3E}">
        <p14:creationId xmlns="" xmlns:p14="http://schemas.microsoft.com/office/powerpoint/2010/main" val="131703078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150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3500"/>
                            </p:stCondLst>
                            <p:childTnLst>
                              <p:par>
                                <p:cTn id="17" presetID="42" presetClass="entr" presetSubtype="0" fill="hold" grpId="0" nodeType="afterEffect">
                                  <p:stCondLst>
                                    <p:cond delay="150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grpId="0" nodeType="afterEffect">
                                  <p:stCondLst>
                                    <p:cond delay="150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692" y="203336"/>
            <a:ext cx="9404723" cy="1400530"/>
          </a:xfrm>
        </p:spPr>
        <p:txBody>
          <a:bodyPr/>
          <a:lstStyle/>
          <a:p>
            <a:r>
              <a:rPr lang="ru-RU" dirty="0" smtClean="0"/>
              <a:t>Возможные осложнения артериальной гипертонии.</a:t>
            </a:r>
            <a:endParaRPr lang="ru-RU" dirty="0"/>
          </a:p>
        </p:txBody>
      </p:sp>
      <p:pic>
        <p:nvPicPr>
          <p:cNvPr id="4" name="Объект 3"/>
          <p:cNvPicPr>
            <a:picLocks noGrp="1" noChangeAspect="1"/>
          </p:cNvPicPr>
          <p:nvPr>
            <p:ph idx="1"/>
          </p:nvPr>
        </p:nvPicPr>
        <p:blipFill>
          <a:blip r:embed="rId3">
            <a:extLst>
              <a:ext uri="{28A0092B-C50C-407E-A947-70E740481C1C}">
                <a14:useLocalDpi xmlns="" xmlns:a14="http://schemas.microsoft.com/office/drawing/2010/main" val="0"/>
              </a:ext>
            </a:extLst>
          </a:blip>
          <a:stretch>
            <a:fillRect/>
          </a:stretch>
        </p:blipFill>
        <p:spPr>
          <a:xfrm>
            <a:off x="1869252" y="1603866"/>
            <a:ext cx="7046148" cy="5025534"/>
          </a:xfrm>
          <a:ln>
            <a:noFill/>
          </a:ln>
        </p:spPr>
      </p:pic>
    </p:spTree>
    <p:extLst>
      <p:ext uri="{BB962C8B-B14F-4D97-AF65-F5344CB8AC3E}">
        <p14:creationId xmlns="" xmlns:p14="http://schemas.microsoft.com/office/powerpoint/2010/main" val="4227452159"/>
      </p:ext>
    </p:extLst>
  </p:cSld>
  <p:clrMapOvr>
    <a:masterClrMapping/>
  </p:clrMapOvr>
  <p:transition spd="slow">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028" y="0"/>
            <a:ext cx="5988905" cy="3262746"/>
          </a:xfrm>
        </p:spPr>
        <p:txBody>
          <a:bodyPr>
            <a:noAutofit/>
          </a:bodyPr>
          <a:lstStyle/>
          <a:p>
            <a:r>
              <a:rPr lang="ru-RU" sz="3400" b="1" dirty="0" smtClean="0">
                <a:solidFill>
                  <a:srgbClr val="FFC000"/>
                </a:solidFill>
              </a:rPr>
              <a:t/>
            </a:r>
            <a:br>
              <a:rPr lang="ru-RU" sz="3400" b="1" dirty="0" smtClean="0">
                <a:solidFill>
                  <a:srgbClr val="FFC000"/>
                </a:solidFill>
              </a:rPr>
            </a:br>
            <a:r>
              <a:rPr lang="ru-RU" sz="3400" b="1" dirty="0" smtClean="0">
                <a:solidFill>
                  <a:srgbClr val="FFC000"/>
                </a:solidFill>
              </a:rPr>
              <a:t>Наиболее частые жалобы при повышении АД – головные боли, часто пульсирующего характера в затылочной области.</a:t>
            </a:r>
            <a:endParaRPr lang="ru-RU" sz="3400" b="1" dirty="0">
              <a:solidFill>
                <a:srgbClr val="FFC000"/>
              </a:solidFill>
            </a:endParaRPr>
          </a:p>
        </p:txBody>
      </p:sp>
      <p:pic>
        <p:nvPicPr>
          <p:cNvPr id="7" name="Рисунок 6"/>
          <p:cNvPicPr preferRelativeResize="0">
            <a:picLocks noGrp="1"/>
          </p:cNvPicPr>
          <p:nvPr>
            <p:ph type="pic" idx="1"/>
          </p:nvPr>
        </p:nvPicPr>
        <p:blipFill>
          <a:blip r:embed="rId3">
            <a:duotone>
              <a:schemeClr val="bg2">
                <a:shade val="45000"/>
                <a:satMod val="135000"/>
              </a:schemeClr>
              <a:prstClr val="white"/>
            </a:duotone>
            <a:extLst>
              <a:ext uri="{28A0092B-C50C-407E-A947-70E740481C1C}">
                <a14:useLocalDpi xmlns="" xmlns:a14="http://schemas.microsoft.com/office/drawing/2010/main" val="0"/>
              </a:ext>
            </a:extLst>
          </a:blip>
          <a:srcRect l="17858" r="17858"/>
          <a:stretch>
            <a:fillRect/>
          </a:stretch>
        </p:blipFill>
        <p:spPr>
          <a:xfrm>
            <a:off x="6447691" y="0"/>
            <a:ext cx="5377163" cy="6857999"/>
          </a:xfrm>
        </p:spPr>
      </p:pic>
      <p:sp>
        <p:nvSpPr>
          <p:cNvPr id="4" name="Текст 3"/>
          <p:cNvSpPr>
            <a:spLocks noGrp="1"/>
          </p:cNvSpPr>
          <p:nvPr>
            <p:ph type="body" sz="half" idx="2"/>
          </p:nvPr>
        </p:nvSpPr>
        <p:spPr>
          <a:xfrm>
            <a:off x="251028" y="3262746"/>
            <a:ext cx="6092785" cy="3429000"/>
          </a:xfrm>
        </p:spPr>
        <p:txBody>
          <a:bodyPr>
            <a:noAutofit/>
          </a:bodyPr>
          <a:lstStyle/>
          <a:p>
            <a:r>
              <a:rPr lang="ru-RU" sz="2800" dirty="0" smtClean="0"/>
              <a:t>Отсутствие нарушения самочувствия при наличии артериальной гипертонии не является причиной отказа от лечения!</a:t>
            </a:r>
          </a:p>
          <a:p>
            <a:r>
              <a:rPr lang="ru-RU" sz="2800" b="1" dirty="0" smtClean="0"/>
              <a:t>Помните!</a:t>
            </a:r>
            <a:r>
              <a:rPr lang="ru-RU" sz="2800" dirty="0" smtClean="0"/>
              <a:t> Нелеченая гипертония укорачивает Вашу жизнь!</a:t>
            </a:r>
            <a:endParaRPr lang="ru-RU" sz="2800" dirty="0"/>
          </a:p>
        </p:txBody>
      </p:sp>
    </p:spTree>
    <p:extLst>
      <p:ext uri="{BB962C8B-B14F-4D97-AF65-F5344CB8AC3E}">
        <p14:creationId xmlns="" xmlns:p14="http://schemas.microsoft.com/office/powerpoint/2010/main" val="1993733981"/>
      </p:ext>
    </p:extLst>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199" y="187035"/>
            <a:ext cx="9593635" cy="1787237"/>
          </a:xfrm>
        </p:spPr>
        <p:txBody>
          <a:bodyPr/>
          <a:lstStyle/>
          <a:p>
            <a:r>
              <a:rPr lang="ru-RU" b="1" dirty="0" smtClean="0"/>
              <a:t>Незнание о наличии гипертонии не спасает от осложнений !</a:t>
            </a:r>
            <a:endParaRPr lang="ru-RU" b="1" dirty="0"/>
          </a:p>
        </p:txBody>
      </p:sp>
      <p:pic>
        <p:nvPicPr>
          <p:cNvPr id="6" name="Объект 5"/>
          <p:cNvPicPr>
            <a:picLocks noGrp="1" noChangeAspect="1"/>
          </p:cNvPicPr>
          <p:nvPr>
            <p:ph sz="half" idx="1"/>
          </p:nvPr>
        </p:nvPicPr>
        <p:blipFill>
          <a:blip r:embed="rId3">
            <a:extLst>
              <a:ext uri="{28A0092B-C50C-407E-A947-70E740481C1C}">
                <a14:useLocalDpi xmlns="" xmlns:a14="http://schemas.microsoft.com/office/drawing/2010/main" val="0"/>
              </a:ext>
            </a:extLst>
          </a:blip>
          <a:stretch>
            <a:fillRect/>
          </a:stretch>
        </p:blipFill>
        <p:spPr>
          <a:xfrm>
            <a:off x="457199" y="1600200"/>
            <a:ext cx="5486401" cy="4800600"/>
          </a:xfrm>
        </p:spPr>
      </p:pic>
      <p:pic>
        <p:nvPicPr>
          <p:cNvPr id="5" name="Объект 4"/>
          <p:cNvPicPr>
            <a:picLocks noGrp="1" noChangeAspect="1"/>
          </p:cNvPicPr>
          <p:nvPr>
            <p:ph sz="half" idx="2"/>
          </p:nvPr>
        </p:nvPicPr>
        <p:blipFill>
          <a:blip r:embed="rId4">
            <a:extLst>
              <a:ext uri="{28A0092B-C50C-407E-A947-70E740481C1C}">
                <a14:useLocalDpi xmlns="" xmlns:a14="http://schemas.microsoft.com/office/drawing/2010/main" val="0"/>
              </a:ext>
            </a:extLst>
          </a:blip>
          <a:stretch>
            <a:fillRect/>
          </a:stretch>
        </p:blipFill>
        <p:spPr>
          <a:xfrm>
            <a:off x="6338454" y="1600200"/>
            <a:ext cx="5382491" cy="4800600"/>
          </a:xfrm>
        </p:spPr>
      </p:pic>
    </p:spTree>
    <p:extLst>
      <p:ext uri="{BB962C8B-B14F-4D97-AF65-F5344CB8AC3E}">
        <p14:creationId xmlns="" xmlns:p14="http://schemas.microsoft.com/office/powerpoint/2010/main" val="276404382"/>
      </p:ext>
    </p:extLst>
  </p:cSld>
  <p:clrMapOvr>
    <a:masterClrMapping/>
  </p:clrMapOvr>
  <p:transition spd="slow">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6308" y="141804"/>
            <a:ext cx="9404723" cy="1400530"/>
          </a:xfrm>
        </p:spPr>
        <p:txBody>
          <a:bodyPr/>
          <a:lstStyle/>
          <a:p>
            <a:r>
              <a:rPr lang="ru-RU" dirty="0" smtClean="0"/>
              <a:t>Виды аппаратов для измерения артериального давления</a:t>
            </a:r>
            <a:endParaRPr lang="ru-RU" dirty="0"/>
          </a:p>
        </p:txBody>
      </p:sp>
      <p:sp>
        <p:nvSpPr>
          <p:cNvPr id="3" name="Текст 2"/>
          <p:cNvSpPr>
            <a:spLocks noGrp="1"/>
          </p:cNvSpPr>
          <p:nvPr>
            <p:ph type="body" idx="1"/>
          </p:nvPr>
        </p:nvSpPr>
        <p:spPr/>
        <p:txBody>
          <a:bodyPr/>
          <a:lstStyle/>
          <a:p>
            <a:endParaRPr lang="ru-RU" dirty="0"/>
          </a:p>
        </p:txBody>
      </p:sp>
      <p:sp>
        <p:nvSpPr>
          <p:cNvPr id="4" name="Текст 3"/>
          <p:cNvSpPr>
            <a:spLocks noGrp="1"/>
          </p:cNvSpPr>
          <p:nvPr>
            <p:ph type="body" sz="half" idx="15"/>
          </p:nvPr>
        </p:nvSpPr>
        <p:spPr/>
        <p:txBody>
          <a:bodyPr/>
          <a:lstStyle/>
          <a:p>
            <a:endParaRPr lang="ru-RU" dirty="0"/>
          </a:p>
        </p:txBody>
      </p:sp>
      <p:sp>
        <p:nvSpPr>
          <p:cNvPr id="5" name="Текст 4"/>
          <p:cNvSpPr>
            <a:spLocks noGrp="1"/>
          </p:cNvSpPr>
          <p:nvPr>
            <p:ph type="body" sz="quarter" idx="3"/>
          </p:nvPr>
        </p:nvSpPr>
        <p:spPr/>
        <p:txBody>
          <a:bodyPr/>
          <a:lstStyle/>
          <a:p>
            <a:endParaRPr lang="ru-RU" dirty="0"/>
          </a:p>
        </p:txBody>
      </p:sp>
      <p:sp>
        <p:nvSpPr>
          <p:cNvPr id="6" name="Текст 5"/>
          <p:cNvSpPr>
            <a:spLocks noGrp="1"/>
          </p:cNvSpPr>
          <p:nvPr>
            <p:ph type="body" sz="half" idx="16"/>
          </p:nvPr>
        </p:nvSpPr>
        <p:spPr/>
        <p:txBody>
          <a:bodyPr/>
          <a:lstStyle/>
          <a:p>
            <a:endParaRPr lang="ru-RU" dirty="0"/>
          </a:p>
        </p:txBody>
      </p:sp>
      <p:sp>
        <p:nvSpPr>
          <p:cNvPr id="7" name="Текст 6"/>
          <p:cNvSpPr>
            <a:spLocks noGrp="1"/>
          </p:cNvSpPr>
          <p:nvPr>
            <p:ph type="body" sz="quarter" idx="13"/>
          </p:nvPr>
        </p:nvSpPr>
        <p:spPr/>
        <p:txBody>
          <a:bodyPr/>
          <a:lstStyle/>
          <a:p>
            <a:endParaRPr lang="ru-RU" dirty="0"/>
          </a:p>
        </p:txBody>
      </p:sp>
      <p:sp>
        <p:nvSpPr>
          <p:cNvPr id="8" name="Текст 7"/>
          <p:cNvSpPr>
            <a:spLocks noGrp="1"/>
          </p:cNvSpPr>
          <p:nvPr>
            <p:ph type="body" sz="half" idx="17"/>
          </p:nvPr>
        </p:nvSpPr>
        <p:spPr>
          <a:xfrm>
            <a:off x="7572470" y="2631950"/>
            <a:ext cx="2932113" cy="3589338"/>
          </a:xfrm>
        </p:spPr>
        <p:txBody>
          <a:bodyPr/>
          <a:lstStyle/>
          <a:p>
            <a:endParaRPr lang="ru-RU" dirty="0"/>
          </a:p>
        </p:txBody>
      </p:sp>
      <p:pic>
        <p:nvPicPr>
          <p:cNvPr id="9" name="Рисунок 8"/>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037330" y="1855747"/>
            <a:ext cx="3623161" cy="4440030"/>
          </a:xfrm>
          <a:prstGeom prst="rect">
            <a:avLst/>
          </a:prstGeom>
        </p:spPr>
      </p:pic>
      <p:pic>
        <p:nvPicPr>
          <p:cNvPr id="10" name="Рисунок 9"/>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660493" y="1853248"/>
            <a:ext cx="4523942" cy="4442529"/>
          </a:xfrm>
          <a:prstGeom prst="rect">
            <a:avLst/>
          </a:prstGeom>
        </p:spPr>
      </p:pic>
      <p:pic>
        <p:nvPicPr>
          <p:cNvPr id="12" name="Рисунок 11"/>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56170" y="1853248"/>
            <a:ext cx="3981160" cy="4442529"/>
          </a:xfrm>
          <a:prstGeom prst="rect">
            <a:avLst/>
          </a:prstGeom>
        </p:spPr>
      </p:pic>
    </p:spTree>
    <p:extLst>
      <p:ext uri="{BB962C8B-B14F-4D97-AF65-F5344CB8AC3E}">
        <p14:creationId xmlns="" xmlns:p14="http://schemas.microsoft.com/office/powerpoint/2010/main" val="3145246187"/>
      </p:ext>
    </p:extLst>
  </p:cSld>
  <p:clrMapOvr>
    <a:masterClrMapping/>
  </p:clrMapOvr>
  <p:transition spd="slow">
    <p:comb/>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5A2F9111-B2DB-470C-BA56-608F9B658826}"/>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1115</TotalTime>
  <Words>3024</Words>
  <Application>Microsoft Office PowerPoint</Application>
  <PresentationFormat>Произвольный</PresentationFormat>
  <Paragraphs>208</Paragraphs>
  <Slides>24</Slides>
  <Notes>24</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Ион</vt:lpstr>
      <vt:lpstr>      АРТЕРИАЛЬНАЯ                    </vt:lpstr>
      <vt:lpstr>При сокращении сердца кровь выталкивается в сосуды, по которым продвигается к тканям организма.</vt:lpstr>
      <vt:lpstr>Артериальная гипертония – это периодическое или стойкое повышение артериального давления</vt:lpstr>
      <vt:lpstr>Артериальная гипертония – ведущая причина заболеваемости и смертности в мире.</vt:lpstr>
      <vt:lpstr>ЗАПОМНИТЕ : </vt:lpstr>
      <vt:lpstr>Возможные осложнения артериальной гипертонии.</vt:lpstr>
      <vt:lpstr> Наиболее частые жалобы при повышении АД – головные боли, часто пульсирующего характера в затылочной области.</vt:lpstr>
      <vt:lpstr>Незнание о наличии гипертонии не спасает от осложнений !</vt:lpstr>
      <vt:lpstr>Виды аппаратов для измерения артериального давления</vt:lpstr>
      <vt:lpstr>Техника измерения артериального давления. </vt:lpstr>
      <vt:lpstr>Слайд 11</vt:lpstr>
      <vt:lpstr>Лечение гипертонии: 1.Регулярный прием лекарств. 2.Немедикаментозные методы.</vt:lpstr>
      <vt:lpstr>Принимать назначенные препараты необходимо ежедневно, независимо от Вашего самочувствия!</vt:lpstr>
      <vt:lpstr>Появление побочного действия гипотензивных препаратов – не повод отказаться от лечения!</vt:lpstr>
      <vt:lpstr>Почему важно соблюдать предписанный врачом режим лечения?</vt:lpstr>
      <vt:lpstr>Изменение образа жизни</vt:lpstr>
      <vt:lpstr>Отказ от курения, ограничение потребления алкоголя – мощные факторы  профилактики артериальной гипертонии!</vt:lpstr>
      <vt:lpstr>Рациональное питание при артериальной гипертонии  </vt:lpstr>
      <vt:lpstr>Ваши враги: рафинированные продукты (белый хлеб, рис); закусочная еда (чипсы, гамбургеры); жареные мясо, птица, овощи; жирные соусы; продукты из цельного молока; колбасные изделия; сладкие напитки. </vt:lpstr>
      <vt:lpstr>Для повышения физической активности</vt:lpstr>
      <vt:lpstr>Интенсивность физических упражнений в зависимости от возраста ( число сердечных сокращений в 1 минуту )</vt:lpstr>
      <vt:lpstr>Убедите тех, кого Вы любите и кто Вам дорог, в необходимости контроля артериального давления и тщательного выполнения предписаний врача!  </vt:lpstr>
      <vt:lpstr>Берегите сердце и будьте здоровы!</vt:lpstr>
      <vt:lpstr> Спасибо за внимание!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АРТЕРИАЛЬНАЯ</dc:title>
  <dc:creator>Ирина Милюкова</dc:creator>
  <cp:lastModifiedBy>user</cp:lastModifiedBy>
  <cp:revision>70</cp:revision>
  <dcterms:created xsi:type="dcterms:W3CDTF">2014-09-11T04:26:10Z</dcterms:created>
  <dcterms:modified xsi:type="dcterms:W3CDTF">2016-06-09T11:02:25Z</dcterms:modified>
</cp:coreProperties>
</file>